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3" r:id="rId7"/>
    <p:sldId id="281" r:id="rId8"/>
    <p:sldId id="265" r:id="rId9"/>
    <p:sldId id="274" r:id="rId10"/>
    <p:sldId id="282" r:id="rId11"/>
    <p:sldId id="275" r:id="rId12"/>
    <p:sldId id="278" r:id="rId13"/>
    <p:sldId id="284" r:id="rId14"/>
    <p:sldId id="264" r:id="rId15"/>
    <p:sldId id="262" r:id="rId16"/>
    <p:sldId id="263" r:id="rId17"/>
    <p:sldId id="283" r:id="rId18"/>
    <p:sldId id="285" r:id="rId19"/>
    <p:sldId id="270" r:id="rId20"/>
    <p:sldId id="266" r:id="rId21"/>
    <p:sldId id="267" r:id="rId22"/>
    <p:sldId id="287" r:id="rId23"/>
    <p:sldId id="286" r:id="rId24"/>
    <p:sldId id="288" r:id="rId25"/>
    <p:sldId id="289" r:id="rId26"/>
    <p:sldId id="268" r:id="rId27"/>
    <p:sldId id="280" r:id="rId28"/>
    <p:sldId id="279" r:id="rId29"/>
    <p:sldId id="276" r:id="rId30"/>
    <p:sldId id="277"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7/23/2017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7/23/2017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7/23/2017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7/23/2017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7/23/2017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lucidity.com/NL7.34.RU.SpinFlowRub.html"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morancerf.com/" TargetMode="External"/><Relationship Id="rId1" Type="http://schemas.openxmlformats.org/officeDocument/2006/relationships/slideLayout" Target="../slideLayouts/slideLayout2.xml"/><Relationship Id="rId4" Type="http://schemas.openxmlformats.org/officeDocument/2006/relationships/hyperlink" Target="https://www.nextnature.net/people/koert-van-mensvoor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psycnet.apa.org/index.cfm?fa=buy.optionToBuy&amp;id=2009-03331-00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elevr.com/lucid-dreams-the-original-virtual-reali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reddit.com/user/anima17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ddit.com/user/Bradllez" TargetMode="External"/><Relationship Id="rId2" Type="http://schemas.openxmlformats.org/officeDocument/2006/relationships/hyperlink" Target="https://www.reddit.com/user/MightyMouse420"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reddit.com/user/izzyfoshizzy"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reddit.com/user/jonnydpakab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ites.macewan.ca/macewantoday/files/2016/05/16-05-DreamTimeMagazine-RiftInReality.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secretenergy.com/news/the-50-most-common-dream-symbols-and-their-hidden-meanings/" TargetMode="External"/><Relationship Id="rId13" Type="http://schemas.openxmlformats.org/officeDocument/2006/relationships/hyperlink" Target="http://sites.macewan.ca/macewantoday/files/2016/05/16-05-DreamTimeMagazine-RiftInReality.pdf" TargetMode="External"/><Relationship Id="rId3" Type="http://schemas.openxmlformats.org/officeDocument/2006/relationships/hyperlink" Target="https://www.reddit.com/r/Vive/comments/49ull2/vrs_effect_on_dream_comprehension/" TargetMode="External"/><Relationship Id="rId7" Type="http://schemas.openxmlformats.org/officeDocument/2006/relationships/hyperlink" Target="https://www.ncbi.nlm.nih.gov/pmc/articles/PMC4191565/" TargetMode="External"/><Relationship Id="rId12" Type="http://schemas.openxmlformats.org/officeDocument/2006/relationships/hyperlink" Target="https://www.nextnature.net/2009/04/a-society-of-simulations/" TargetMode="External"/><Relationship Id="rId2" Type="http://schemas.openxmlformats.org/officeDocument/2006/relationships/hyperlink" Target="http://www.pamelajayesmith.net/products/books/symbols-images-codes/" TargetMode="External"/><Relationship Id="rId1" Type="http://schemas.openxmlformats.org/officeDocument/2006/relationships/slideLayout" Target="../slideLayouts/slideLayout2.xml"/><Relationship Id="rId6" Type="http://schemas.openxmlformats.org/officeDocument/2006/relationships/hyperlink" Target="http://elevr.com/lucid-dreams-the-original-virtual-reality/" TargetMode="External"/><Relationship Id="rId11" Type="http://schemas.openxmlformats.org/officeDocument/2006/relationships/hyperlink" Target="https://therivardreport.com/neuroscientist-will-hack-your-dreams-at-pearl-stable/" TargetMode="External"/><Relationship Id="rId5" Type="http://schemas.openxmlformats.org/officeDocument/2006/relationships/hyperlink" Target="https://www.reddit.com/r/Vive/comments/4zdvxl/virtual_reality_changed_my_dreams/" TargetMode="External"/><Relationship Id="rId10" Type="http://schemas.openxmlformats.org/officeDocument/2006/relationships/hyperlink" Target="https://www.theatlantic.com/science/archive/2016/09/virtual-reality-may-help-you-control-your-dreams/500156/" TargetMode="External"/><Relationship Id="rId4" Type="http://schemas.openxmlformats.org/officeDocument/2006/relationships/hyperlink" Target="https://www.reddit.com/r/Dreams/comments/533tsp/virtual_reality_encourages_gamers_to_have_lucid/" TargetMode="External"/><Relationship Id="rId9" Type="http://schemas.openxmlformats.org/officeDocument/2006/relationships/hyperlink" Target="https://www.psychologytoday.com/blog/dream-catcher/201701/virtual-reality-and-dream-research" TargetMode="External"/><Relationship Id="rId14" Type="http://schemas.openxmlformats.org/officeDocument/2006/relationships/hyperlink" Target="https://www.ncbi.nlm.nih.gov/pmc/articles/PMC281494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psychologytoday.com/experts/patrick-mcnamara-ph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theatlantic.com/science/archive/2016/09/virtual-reality-may-help-you-control-your-dreams/50015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ubmed/?term=Hong%20CC%5bAuthor%5d&amp;cauthor=true&amp;cauthor_uid=25346710" TargetMode="External"/><Relationship Id="rId2" Type="http://schemas.openxmlformats.org/officeDocument/2006/relationships/hyperlink" Target="https://www.ncbi.nlm.nih.gov/pubmed/?term=Hobson%20JA%5bAuthor%5d&amp;cauthor=true&amp;cauthor_uid=25346710"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ncbi.nlm.nih.gov/pubmed/?term=Friston%20KJ%5bAuthor%5d&amp;cauthor=true&amp;cauthor_uid=2534671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ubmed/?term=Tononi%20G%5bAuthor%5d&amp;cauthor=true&amp;cauthor_uid=20079677" TargetMode="External"/><Relationship Id="rId2" Type="http://schemas.openxmlformats.org/officeDocument/2006/relationships/hyperlink" Target="https://www.ncbi.nlm.nih.gov/pubmed/?term=Nir%20Y%5bAuthor%5d&amp;cauthor=true&amp;cauthor_uid=20079677"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eekwire.com/author/tod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7CB5-37EB-43A3-83AE-00C97096213C}"/>
              </a:ext>
            </a:extLst>
          </p:cNvPr>
          <p:cNvSpPr>
            <a:spLocks noGrp="1"/>
          </p:cNvSpPr>
          <p:nvPr>
            <p:ph type="ctrTitle"/>
          </p:nvPr>
        </p:nvSpPr>
        <p:spPr>
          <a:xfrm>
            <a:off x="784789" y="2273423"/>
            <a:ext cx="10622421" cy="1825096"/>
          </a:xfrm>
        </p:spPr>
        <p:txBody>
          <a:bodyPr>
            <a:normAutofit fontScale="90000"/>
          </a:bodyPr>
          <a:lstStyle/>
          <a:p>
            <a:pPr algn="ctr"/>
            <a:r>
              <a:rPr lang="en-US" b="1" dirty="0"/>
              <a:t>Improving </a:t>
            </a:r>
            <a:r>
              <a:rPr lang="en-US" b="1" dirty="0" err="1"/>
              <a:t>vr</a:t>
            </a:r>
            <a:r>
              <a:rPr lang="en-US" b="1" dirty="0"/>
              <a:t> immersion</a:t>
            </a:r>
            <a:br>
              <a:rPr lang="en-US" b="1" dirty="0"/>
            </a:br>
            <a:br>
              <a:rPr lang="en-US" b="1" dirty="0"/>
            </a:br>
            <a:r>
              <a:rPr lang="en-US" b="1" dirty="0"/>
              <a:t>by understanding dreams</a:t>
            </a:r>
          </a:p>
        </p:txBody>
      </p:sp>
      <p:sp>
        <p:nvSpPr>
          <p:cNvPr id="3" name="Subtitle 2">
            <a:extLst>
              <a:ext uri="{FF2B5EF4-FFF2-40B4-BE49-F238E27FC236}">
                <a16:creationId xmlns:a16="http://schemas.microsoft.com/office/drawing/2014/main" id="{621C6C3D-BF67-4CA8-B945-44A4490F792F}"/>
              </a:ext>
            </a:extLst>
          </p:cNvPr>
          <p:cNvSpPr>
            <a:spLocks noGrp="1"/>
          </p:cNvSpPr>
          <p:nvPr>
            <p:ph type="subTitle" idx="1"/>
          </p:nvPr>
        </p:nvSpPr>
        <p:spPr>
          <a:xfrm>
            <a:off x="6096000" y="6576737"/>
            <a:ext cx="9448800" cy="685800"/>
          </a:xfrm>
        </p:spPr>
        <p:txBody>
          <a:bodyPr>
            <a:normAutofit/>
          </a:bodyPr>
          <a:lstStyle/>
          <a:p>
            <a:pPr algn="ctr"/>
            <a:r>
              <a:rPr lang="en-US" sz="1500" dirty="0"/>
              <a:t>Aurora J. Miller, Researcher</a:t>
            </a:r>
          </a:p>
        </p:txBody>
      </p:sp>
    </p:spTree>
    <p:extLst>
      <p:ext uri="{BB962C8B-B14F-4D97-AF65-F5344CB8AC3E}">
        <p14:creationId xmlns:p14="http://schemas.microsoft.com/office/powerpoint/2010/main" val="137462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4A81-9A36-4180-9782-816BB212DEF7}"/>
              </a:ext>
            </a:extLst>
          </p:cNvPr>
          <p:cNvSpPr>
            <a:spLocks noGrp="1"/>
          </p:cNvSpPr>
          <p:nvPr>
            <p:ph type="title"/>
          </p:nvPr>
        </p:nvSpPr>
        <p:spPr/>
        <p:txBody>
          <a:bodyPr/>
          <a:lstStyle/>
          <a:p>
            <a:r>
              <a:rPr lang="en-US" dirty="0" err="1"/>
              <a:t>Vr</a:t>
            </a:r>
            <a:r>
              <a:rPr lang="en-US" dirty="0"/>
              <a:t> versus dreams</a:t>
            </a:r>
          </a:p>
        </p:txBody>
      </p:sp>
      <p:sp>
        <p:nvSpPr>
          <p:cNvPr id="3" name="Content Placeholder 2">
            <a:extLst>
              <a:ext uri="{FF2B5EF4-FFF2-40B4-BE49-F238E27FC236}">
                <a16:creationId xmlns:a16="http://schemas.microsoft.com/office/drawing/2014/main" id="{AC825A92-E388-44CA-8554-9AA7644EDCC8}"/>
              </a:ext>
            </a:extLst>
          </p:cNvPr>
          <p:cNvSpPr>
            <a:spLocks noGrp="1"/>
          </p:cNvSpPr>
          <p:nvPr>
            <p:ph idx="1"/>
          </p:nvPr>
        </p:nvSpPr>
        <p:spPr>
          <a:xfrm>
            <a:off x="685800" y="2194560"/>
            <a:ext cx="10820400" cy="1035201"/>
          </a:xfrm>
        </p:spPr>
        <p:txBody>
          <a:bodyPr/>
          <a:lstStyle/>
          <a:p>
            <a:pPr marL="0" indent="0">
              <a:buNone/>
            </a:pPr>
            <a:r>
              <a:rPr lang="en-US" dirty="0"/>
              <a:t>To establish the larger context, in dreams or in VR, a common tendency is to look at one’s hands, often the only anchor to the “real” reality.</a:t>
            </a:r>
          </a:p>
        </p:txBody>
      </p:sp>
      <p:sp>
        <p:nvSpPr>
          <p:cNvPr id="4" name="TextBox 3">
            <a:extLst>
              <a:ext uri="{FF2B5EF4-FFF2-40B4-BE49-F238E27FC236}">
                <a16:creationId xmlns:a16="http://schemas.microsoft.com/office/drawing/2014/main" id="{E298103E-850A-4E73-B1E9-C7A1B76DB8F6}"/>
              </a:ext>
            </a:extLst>
          </p:cNvPr>
          <p:cNvSpPr txBox="1"/>
          <p:nvPr/>
        </p:nvSpPr>
        <p:spPr>
          <a:xfrm>
            <a:off x="762349" y="5617595"/>
            <a:ext cx="10667301" cy="1107996"/>
          </a:xfrm>
          <a:prstGeom prst="rect">
            <a:avLst/>
          </a:prstGeom>
          <a:noFill/>
        </p:spPr>
        <p:txBody>
          <a:bodyPr wrap="square" rtlCol="0">
            <a:spAutoFit/>
          </a:bodyPr>
          <a:lstStyle/>
          <a:p>
            <a:r>
              <a:rPr lang="en-US" sz="1600" i="1" dirty="0"/>
              <a:t>“…technique of looking at his hands while dreaming to induce and stabilize lucid dreams…</a:t>
            </a:r>
            <a:r>
              <a:rPr lang="en-US" sz="1600" b="1" i="1" dirty="0"/>
              <a:t>the dreamer's body provides one of the most unchanging elements in the dream</a:t>
            </a:r>
            <a:r>
              <a:rPr lang="en-US" sz="1600" i="1" dirty="0"/>
              <a:t>, which can help to stabilize the dreamer's otherwise feeble identity in the face of a rapidly changing dream.” </a:t>
            </a:r>
          </a:p>
          <a:p>
            <a:r>
              <a:rPr lang="en-US" sz="1600" i="1" dirty="0"/>
              <a:t>– </a:t>
            </a:r>
            <a:r>
              <a:rPr lang="en-US" sz="1600" i="1" dirty="0">
                <a:hlinkClick r:id="rId2"/>
              </a:rPr>
              <a:t>Dr. Stephen </a:t>
            </a:r>
            <a:r>
              <a:rPr lang="en-US" sz="1600" i="1" dirty="0" err="1">
                <a:hlinkClick r:id="rId2"/>
              </a:rPr>
              <a:t>LaBerge</a:t>
            </a:r>
            <a:endParaRPr lang="en-US" sz="1600" i="1" dirty="0"/>
          </a:p>
        </p:txBody>
      </p:sp>
      <p:pic>
        <p:nvPicPr>
          <p:cNvPr id="6" name="Picture 5">
            <a:extLst>
              <a:ext uri="{FF2B5EF4-FFF2-40B4-BE49-F238E27FC236}">
                <a16:creationId xmlns:a16="http://schemas.microsoft.com/office/drawing/2014/main" id="{A92B2FA5-5EBB-4964-9054-E4DAB7270BF8}"/>
              </a:ext>
            </a:extLst>
          </p:cNvPr>
          <p:cNvPicPr>
            <a:picLocks noChangeAspect="1"/>
          </p:cNvPicPr>
          <p:nvPr/>
        </p:nvPicPr>
        <p:blipFill>
          <a:blip r:embed="rId3"/>
          <a:stretch>
            <a:fillRect/>
          </a:stretch>
        </p:blipFill>
        <p:spPr>
          <a:xfrm>
            <a:off x="4211000" y="3628734"/>
            <a:ext cx="3770000" cy="1530000"/>
          </a:xfrm>
          <a:prstGeom prst="rect">
            <a:avLst/>
          </a:prstGeom>
        </p:spPr>
      </p:pic>
      <p:pic>
        <p:nvPicPr>
          <p:cNvPr id="7" name="Picture 6">
            <a:extLst>
              <a:ext uri="{FF2B5EF4-FFF2-40B4-BE49-F238E27FC236}">
                <a16:creationId xmlns:a16="http://schemas.microsoft.com/office/drawing/2014/main" id="{AB7EBBBE-DE5A-43FF-AAC8-BDA61B136A23}"/>
              </a:ext>
            </a:extLst>
          </p:cNvPr>
          <p:cNvPicPr>
            <a:picLocks noChangeAspect="1"/>
          </p:cNvPicPr>
          <p:nvPr/>
        </p:nvPicPr>
        <p:blipFill rotWithShape="1">
          <a:blip r:embed="rId4"/>
          <a:srcRect l="22774" t="13067" r="23487" b="32438"/>
          <a:stretch/>
        </p:blipFill>
        <p:spPr>
          <a:xfrm>
            <a:off x="260059" y="3259962"/>
            <a:ext cx="3749040" cy="2059328"/>
          </a:xfrm>
          <a:prstGeom prst="rect">
            <a:avLst/>
          </a:prstGeom>
        </p:spPr>
      </p:pic>
      <p:pic>
        <p:nvPicPr>
          <p:cNvPr id="9" name="Picture 8">
            <a:extLst>
              <a:ext uri="{FF2B5EF4-FFF2-40B4-BE49-F238E27FC236}">
                <a16:creationId xmlns:a16="http://schemas.microsoft.com/office/drawing/2014/main" id="{9411B21E-20DA-43AE-BF76-4B3C9EA11652}"/>
              </a:ext>
            </a:extLst>
          </p:cNvPr>
          <p:cNvPicPr>
            <a:picLocks noChangeAspect="1"/>
          </p:cNvPicPr>
          <p:nvPr/>
        </p:nvPicPr>
        <p:blipFill>
          <a:blip r:embed="rId5"/>
          <a:stretch>
            <a:fillRect/>
          </a:stretch>
        </p:blipFill>
        <p:spPr>
          <a:xfrm>
            <a:off x="8660235" y="3123766"/>
            <a:ext cx="3108960" cy="2331720"/>
          </a:xfrm>
          <a:prstGeom prst="rect">
            <a:avLst/>
          </a:prstGeom>
        </p:spPr>
      </p:pic>
    </p:spTree>
    <p:extLst>
      <p:ext uri="{BB962C8B-B14F-4D97-AF65-F5344CB8AC3E}">
        <p14:creationId xmlns:p14="http://schemas.microsoft.com/office/powerpoint/2010/main" val="425106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0C9A-807D-4591-AEA5-CCC8F444CD11}"/>
              </a:ext>
            </a:extLst>
          </p:cNvPr>
          <p:cNvSpPr>
            <a:spLocks noGrp="1"/>
          </p:cNvSpPr>
          <p:nvPr>
            <p:ph type="title"/>
          </p:nvPr>
        </p:nvSpPr>
        <p:spPr/>
        <p:txBody>
          <a:bodyPr/>
          <a:lstStyle/>
          <a:p>
            <a:r>
              <a:rPr lang="en-US" dirty="0"/>
              <a:t>VR Versus dreams</a:t>
            </a:r>
          </a:p>
        </p:txBody>
      </p:sp>
      <p:sp>
        <p:nvSpPr>
          <p:cNvPr id="3" name="Content Placeholder 2">
            <a:extLst>
              <a:ext uri="{FF2B5EF4-FFF2-40B4-BE49-F238E27FC236}">
                <a16:creationId xmlns:a16="http://schemas.microsoft.com/office/drawing/2014/main" id="{7BF78BEC-5537-4B5A-823F-BB16B73F8382}"/>
              </a:ext>
            </a:extLst>
          </p:cNvPr>
          <p:cNvSpPr>
            <a:spLocks noGrp="1"/>
          </p:cNvSpPr>
          <p:nvPr>
            <p:ph idx="1"/>
          </p:nvPr>
        </p:nvSpPr>
        <p:spPr>
          <a:xfrm>
            <a:off x="687894" y="2001733"/>
            <a:ext cx="10818303" cy="1026812"/>
          </a:xfrm>
        </p:spPr>
        <p:txBody>
          <a:bodyPr>
            <a:noAutofit/>
          </a:bodyPr>
          <a:lstStyle/>
          <a:p>
            <a:pPr marL="0" indent="0">
              <a:buNone/>
            </a:pPr>
            <a:r>
              <a:rPr lang="en-US" dirty="0"/>
              <a:t>However some researchers have suggested that it’s all moot, because the brain can’t tell the difference between “real”, “dreamed”, and “imagined”; much less “virtual”.</a:t>
            </a:r>
          </a:p>
        </p:txBody>
      </p:sp>
      <p:sp>
        <p:nvSpPr>
          <p:cNvPr id="4" name="TextBox 3">
            <a:extLst>
              <a:ext uri="{FF2B5EF4-FFF2-40B4-BE49-F238E27FC236}">
                <a16:creationId xmlns:a16="http://schemas.microsoft.com/office/drawing/2014/main" id="{2790F12F-15DF-4463-9240-1884AA767243}"/>
              </a:ext>
            </a:extLst>
          </p:cNvPr>
          <p:cNvSpPr txBox="1"/>
          <p:nvPr/>
        </p:nvSpPr>
        <p:spPr>
          <a:xfrm>
            <a:off x="409365" y="3749374"/>
            <a:ext cx="3904601" cy="1569660"/>
          </a:xfrm>
          <a:prstGeom prst="rect">
            <a:avLst/>
          </a:prstGeom>
          <a:noFill/>
        </p:spPr>
        <p:txBody>
          <a:bodyPr wrap="square" rtlCol="0">
            <a:spAutoFit/>
          </a:bodyPr>
          <a:lstStyle/>
          <a:p>
            <a:r>
              <a:rPr lang="en-US" sz="1600" i="1" dirty="0"/>
              <a:t>“…from the brain’s point of view </a:t>
            </a:r>
            <a:r>
              <a:rPr lang="en-US" sz="1600" b="1" i="1" dirty="0"/>
              <a:t>it doesn’t know the difference </a:t>
            </a:r>
            <a:r>
              <a:rPr lang="en-US" sz="1600" i="1" dirty="0"/>
              <a:t>between dreaming and consciously thinking – </a:t>
            </a:r>
          </a:p>
          <a:p>
            <a:r>
              <a:rPr lang="en-US" sz="1600" i="1" dirty="0"/>
              <a:t>it’s all a brain process.” </a:t>
            </a:r>
          </a:p>
          <a:p>
            <a:r>
              <a:rPr lang="en-US" sz="1600" i="1" dirty="0"/>
              <a:t>- Hacker-turned-neuroscientist </a:t>
            </a:r>
          </a:p>
          <a:p>
            <a:r>
              <a:rPr lang="en-US" sz="1600" i="1" u="sng" dirty="0">
                <a:hlinkClick r:id="rId2"/>
              </a:rPr>
              <a:t>Moran Cerf</a:t>
            </a:r>
            <a:endParaRPr lang="en-US" sz="1600" dirty="0"/>
          </a:p>
        </p:txBody>
      </p:sp>
      <p:pic>
        <p:nvPicPr>
          <p:cNvPr id="6" name="Picture 5">
            <a:extLst>
              <a:ext uri="{FF2B5EF4-FFF2-40B4-BE49-F238E27FC236}">
                <a16:creationId xmlns:a16="http://schemas.microsoft.com/office/drawing/2014/main" id="{A02924D5-AF69-409D-A2B6-546703969F34}"/>
              </a:ext>
            </a:extLst>
          </p:cNvPr>
          <p:cNvPicPr>
            <a:picLocks noChangeAspect="1"/>
          </p:cNvPicPr>
          <p:nvPr/>
        </p:nvPicPr>
        <p:blipFill>
          <a:blip r:embed="rId3"/>
          <a:stretch>
            <a:fillRect/>
          </a:stretch>
        </p:blipFill>
        <p:spPr>
          <a:xfrm>
            <a:off x="4313966" y="3663916"/>
            <a:ext cx="3566160" cy="2375947"/>
          </a:xfrm>
          <a:prstGeom prst="rect">
            <a:avLst/>
          </a:prstGeom>
        </p:spPr>
      </p:pic>
      <p:sp>
        <p:nvSpPr>
          <p:cNvPr id="7" name="TextBox 6">
            <a:extLst>
              <a:ext uri="{FF2B5EF4-FFF2-40B4-BE49-F238E27FC236}">
                <a16:creationId xmlns:a16="http://schemas.microsoft.com/office/drawing/2014/main" id="{AC92497C-CE15-4DAE-BD01-1BAF96EE73FF}"/>
              </a:ext>
            </a:extLst>
          </p:cNvPr>
          <p:cNvSpPr txBox="1"/>
          <p:nvPr/>
        </p:nvSpPr>
        <p:spPr>
          <a:xfrm>
            <a:off x="8246012" y="3663916"/>
            <a:ext cx="3742154" cy="2092881"/>
          </a:xfrm>
          <a:prstGeom prst="rect">
            <a:avLst/>
          </a:prstGeom>
          <a:noFill/>
        </p:spPr>
        <p:txBody>
          <a:bodyPr wrap="square" rtlCol="0">
            <a:spAutoFit/>
          </a:bodyPr>
          <a:lstStyle/>
          <a:p>
            <a:r>
              <a:rPr lang="en-US" sz="1600" i="1" dirty="0"/>
              <a:t>“In a sense, </a:t>
            </a:r>
            <a:r>
              <a:rPr lang="en-US" sz="1600" b="1" i="1" dirty="0"/>
              <a:t>all reality is virtual</a:t>
            </a:r>
            <a:r>
              <a:rPr lang="en-US" sz="1600" i="1" dirty="0"/>
              <a:t>; it is constructed through our cognition and sensory organs. Reality is not so much ‘out there’, rather it is what we pragmatically consider to be ‘out there’.” </a:t>
            </a:r>
          </a:p>
          <a:p>
            <a:r>
              <a:rPr lang="en-US" sz="1600" i="1" dirty="0"/>
              <a:t>- </a:t>
            </a:r>
            <a:r>
              <a:rPr lang="en-US" sz="1600" i="1" dirty="0" err="1">
                <a:hlinkClick r:id="rId4"/>
              </a:rPr>
              <a:t>Koert</a:t>
            </a:r>
            <a:r>
              <a:rPr lang="en-US" sz="1600" i="1" dirty="0">
                <a:hlinkClick r:id="rId4"/>
              </a:rPr>
              <a:t> van </a:t>
            </a:r>
            <a:r>
              <a:rPr lang="en-US" sz="1600" i="1" dirty="0" err="1">
                <a:hlinkClick r:id="rId4"/>
              </a:rPr>
              <a:t>Mensvoort</a:t>
            </a:r>
            <a:endParaRPr lang="en-US" sz="1600" i="1" dirty="0"/>
          </a:p>
          <a:p>
            <a:endParaRPr lang="en-US" dirty="0"/>
          </a:p>
        </p:txBody>
      </p:sp>
    </p:spTree>
    <p:extLst>
      <p:ext uri="{BB962C8B-B14F-4D97-AF65-F5344CB8AC3E}">
        <p14:creationId xmlns:p14="http://schemas.microsoft.com/office/powerpoint/2010/main" val="239245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6CFB-9454-4F1F-A688-139539372834}"/>
              </a:ext>
            </a:extLst>
          </p:cNvPr>
          <p:cNvSpPr>
            <a:spLocks noGrp="1"/>
          </p:cNvSpPr>
          <p:nvPr>
            <p:ph type="title"/>
          </p:nvPr>
        </p:nvSpPr>
        <p:spPr/>
        <p:txBody>
          <a:bodyPr/>
          <a:lstStyle/>
          <a:p>
            <a:r>
              <a:rPr lang="en-US" dirty="0"/>
              <a:t>VR versus dreams</a:t>
            </a:r>
          </a:p>
        </p:txBody>
      </p:sp>
      <p:sp>
        <p:nvSpPr>
          <p:cNvPr id="3" name="Content Placeholder 2">
            <a:extLst>
              <a:ext uri="{FF2B5EF4-FFF2-40B4-BE49-F238E27FC236}">
                <a16:creationId xmlns:a16="http://schemas.microsoft.com/office/drawing/2014/main" id="{BC11B677-5AD6-4AF4-8925-6F5E96DADF6B}"/>
              </a:ext>
            </a:extLst>
          </p:cNvPr>
          <p:cNvSpPr>
            <a:spLocks noGrp="1"/>
          </p:cNvSpPr>
          <p:nvPr>
            <p:ph idx="1"/>
          </p:nvPr>
        </p:nvSpPr>
        <p:spPr/>
        <p:txBody>
          <a:bodyPr>
            <a:normAutofit/>
          </a:bodyPr>
          <a:lstStyle/>
          <a:p>
            <a:pPr marL="0" indent="0">
              <a:buNone/>
            </a:pPr>
            <a:r>
              <a:rPr lang="en-US" dirty="0"/>
              <a:t>The research completed by Jayne </a:t>
            </a:r>
            <a:r>
              <a:rPr lang="en-US" dirty="0" err="1"/>
              <a:t>Gackenbach</a:t>
            </a:r>
            <a:r>
              <a:rPr lang="en-US" dirty="0"/>
              <a:t> of MacEwan University affirms that </a:t>
            </a:r>
            <a:r>
              <a:rPr lang="en-US" i="1" dirty="0"/>
              <a:t>“gamers </a:t>
            </a:r>
            <a:r>
              <a:rPr lang="en-US" i="1" dirty="0">
                <a:hlinkClick r:id="rId2"/>
              </a:rPr>
              <a:t>report</a:t>
            </a:r>
            <a:r>
              <a:rPr lang="en-US" i="1" dirty="0"/>
              <a:t> a greater sense of control in their dreams than non-gamers, as well as more awareness that they are dreaming…” </a:t>
            </a:r>
            <a:r>
              <a:rPr lang="en-US" dirty="0"/>
              <a:t>going so far as to say, </a:t>
            </a:r>
            <a:r>
              <a:rPr lang="en-US" i="1" dirty="0"/>
              <a:t>“</a:t>
            </a:r>
            <a:r>
              <a:rPr lang="en-US" b="1" i="1" dirty="0"/>
              <a:t>Your brain’s kind of stupid, at least when it comes to reality</a:t>
            </a:r>
            <a:r>
              <a:rPr lang="en-US" i="1" dirty="0"/>
              <a:t>.” </a:t>
            </a:r>
          </a:p>
        </p:txBody>
      </p:sp>
      <p:pic>
        <p:nvPicPr>
          <p:cNvPr id="6" name="Picture 5">
            <a:extLst>
              <a:ext uri="{FF2B5EF4-FFF2-40B4-BE49-F238E27FC236}">
                <a16:creationId xmlns:a16="http://schemas.microsoft.com/office/drawing/2014/main" id="{A3537987-0A91-4696-A074-7766E1D35560}"/>
              </a:ext>
            </a:extLst>
          </p:cNvPr>
          <p:cNvPicPr>
            <a:picLocks noChangeAspect="1"/>
          </p:cNvPicPr>
          <p:nvPr/>
        </p:nvPicPr>
        <p:blipFill>
          <a:blip r:embed="rId3"/>
          <a:stretch>
            <a:fillRect/>
          </a:stretch>
        </p:blipFill>
        <p:spPr>
          <a:xfrm>
            <a:off x="2895600" y="3936635"/>
            <a:ext cx="4480560" cy="2523231"/>
          </a:xfrm>
          <a:prstGeom prst="rect">
            <a:avLst/>
          </a:prstGeom>
        </p:spPr>
      </p:pic>
      <p:sp>
        <p:nvSpPr>
          <p:cNvPr id="7" name="TextBox 6">
            <a:extLst>
              <a:ext uri="{FF2B5EF4-FFF2-40B4-BE49-F238E27FC236}">
                <a16:creationId xmlns:a16="http://schemas.microsoft.com/office/drawing/2014/main" id="{9C928DE7-4DF7-48E9-B90D-03EF4232F07A}"/>
              </a:ext>
            </a:extLst>
          </p:cNvPr>
          <p:cNvSpPr txBox="1"/>
          <p:nvPr/>
        </p:nvSpPr>
        <p:spPr>
          <a:xfrm>
            <a:off x="7735078" y="4553339"/>
            <a:ext cx="2855167" cy="1015663"/>
          </a:xfrm>
          <a:prstGeom prst="rect">
            <a:avLst/>
          </a:prstGeom>
          <a:noFill/>
        </p:spPr>
        <p:txBody>
          <a:bodyPr wrap="square" rtlCol="0">
            <a:spAutoFit/>
          </a:bodyPr>
          <a:lstStyle/>
          <a:p>
            <a:r>
              <a:rPr lang="en-US" sz="1200" dirty="0"/>
              <a:t>Even though we know it’s fictional and that we’re completely safe, a number of users have felt their pulse rise when confronted with the T-Rex in Oculus </a:t>
            </a:r>
            <a:r>
              <a:rPr lang="en-US" sz="1200" i="1" dirty="0" err="1"/>
              <a:t>Dreamdeck</a:t>
            </a:r>
            <a:r>
              <a:rPr lang="en-US" sz="1200" dirty="0"/>
              <a:t>.</a:t>
            </a:r>
          </a:p>
        </p:txBody>
      </p:sp>
    </p:spTree>
    <p:extLst>
      <p:ext uri="{BB962C8B-B14F-4D97-AF65-F5344CB8AC3E}">
        <p14:creationId xmlns:p14="http://schemas.microsoft.com/office/powerpoint/2010/main" val="389542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B4DD-25A3-48A4-A30F-9D9C0A57DB35}"/>
              </a:ext>
            </a:extLst>
          </p:cNvPr>
          <p:cNvSpPr>
            <a:spLocks noGrp="1"/>
          </p:cNvSpPr>
          <p:nvPr>
            <p:ph type="title"/>
          </p:nvPr>
        </p:nvSpPr>
        <p:spPr/>
        <p:txBody>
          <a:bodyPr/>
          <a:lstStyle/>
          <a:p>
            <a:r>
              <a:rPr lang="en-US" dirty="0" err="1"/>
              <a:t>Vr</a:t>
            </a:r>
            <a:r>
              <a:rPr lang="en-US" dirty="0"/>
              <a:t> versus dreams</a:t>
            </a:r>
          </a:p>
        </p:txBody>
      </p:sp>
      <p:sp>
        <p:nvSpPr>
          <p:cNvPr id="3" name="Content Placeholder 2">
            <a:extLst>
              <a:ext uri="{FF2B5EF4-FFF2-40B4-BE49-F238E27FC236}">
                <a16:creationId xmlns:a16="http://schemas.microsoft.com/office/drawing/2014/main" id="{13FA3E24-A3B4-4A2D-9DD5-2026F42CF817}"/>
              </a:ext>
            </a:extLst>
          </p:cNvPr>
          <p:cNvSpPr>
            <a:spLocks noGrp="1"/>
          </p:cNvSpPr>
          <p:nvPr>
            <p:ph idx="1"/>
          </p:nvPr>
        </p:nvSpPr>
        <p:spPr>
          <a:xfrm>
            <a:off x="7433414" y="2057401"/>
            <a:ext cx="4015531" cy="1622430"/>
          </a:xfrm>
        </p:spPr>
        <p:txBody>
          <a:bodyPr>
            <a:normAutofit lnSpcReduction="10000"/>
          </a:bodyPr>
          <a:lstStyle/>
          <a:p>
            <a:pPr marL="0" indent="0">
              <a:lnSpc>
                <a:spcPct val="100000"/>
              </a:lnSpc>
              <a:buNone/>
            </a:pPr>
            <a:r>
              <a:rPr lang="en-US" sz="1600" b="1" i="1" dirty="0"/>
              <a:t>“Dreams tell me that my physical body is not hard-coded into my brain…</a:t>
            </a:r>
            <a:r>
              <a:rPr lang="en-US" sz="1600" b="1" dirty="0"/>
              <a:t> </a:t>
            </a:r>
          </a:p>
          <a:p>
            <a:pPr marL="0" indent="0">
              <a:lnSpc>
                <a:spcPct val="100000"/>
              </a:lnSpc>
              <a:spcBef>
                <a:spcPts val="0"/>
              </a:spcBef>
              <a:buNone/>
            </a:pPr>
            <a:r>
              <a:rPr lang="en-US" sz="1600" b="1" i="1" dirty="0"/>
              <a:t>VR, on the other hand, doesn’t require self-awareness in order to work.” </a:t>
            </a:r>
          </a:p>
          <a:p>
            <a:pPr marL="0" indent="0">
              <a:lnSpc>
                <a:spcPct val="100000"/>
              </a:lnSpc>
              <a:buNone/>
            </a:pPr>
            <a:r>
              <a:rPr lang="en-US" sz="1600" i="1" dirty="0"/>
              <a:t>- </a:t>
            </a:r>
            <a:r>
              <a:rPr lang="en-US" sz="1600" i="1" dirty="0">
                <a:hlinkClick r:id="rId2"/>
              </a:rPr>
              <a:t>Vi Hart</a:t>
            </a:r>
            <a:r>
              <a:rPr lang="en-US" sz="1600" i="1" dirty="0"/>
              <a:t>, mathematician and VR developer</a:t>
            </a:r>
          </a:p>
        </p:txBody>
      </p:sp>
      <p:sp>
        <p:nvSpPr>
          <p:cNvPr id="4" name="TextBox 3">
            <a:extLst>
              <a:ext uri="{FF2B5EF4-FFF2-40B4-BE49-F238E27FC236}">
                <a16:creationId xmlns:a16="http://schemas.microsoft.com/office/drawing/2014/main" id="{43321D80-53CE-4656-962D-DD53D3512366}"/>
              </a:ext>
            </a:extLst>
          </p:cNvPr>
          <p:cNvSpPr txBox="1"/>
          <p:nvPr/>
        </p:nvSpPr>
        <p:spPr>
          <a:xfrm>
            <a:off x="494949" y="2057401"/>
            <a:ext cx="5603847" cy="4493538"/>
          </a:xfrm>
          <a:prstGeom prst="rect">
            <a:avLst/>
          </a:prstGeom>
          <a:noFill/>
        </p:spPr>
        <p:txBody>
          <a:bodyPr wrap="square" rtlCol="0">
            <a:spAutoFit/>
          </a:bodyPr>
          <a:lstStyle/>
          <a:p>
            <a:r>
              <a:rPr lang="en-US" sz="2200" dirty="0"/>
              <a:t>Ultimately, VR experiences aren’t held captive to the laws of physics or biology any more than dreams are.</a:t>
            </a:r>
          </a:p>
          <a:p>
            <a:endParaRPr lang="en-US" sz="2200" dirty="0"/>
          </a:p>
          <a:p>
            <a:r>
              <a:rPr lang="en-US" sz="2200" dirty="0"/>
              <a:t>We, as content creators and as users, are limited only by our imagination (and in some cases, our ability to withstand motion sickness).</a:t>
            </a:r>
          </a:p>
          <a:p>
            <a:endParaRPr lang="en-US" sz="2200" dirty="0"/>
          </a:p>
          <a:p>
            <a:r>
              <a:rPr lang="en-US" sz="2200" dirty="0"/>
              <a:t>As such, it could be argued that we have a duty to push the boundaries of our assumptions, to create unexpected and meaningful content. </a:t>
            </a:r>
          </a:p>
        </p:txBody>
      </p:sp>
      <p:pic>
        <p:nvPicPr>
          <p:cNvPr id="6" name="Picture 5">
            <a:extLst>
              <a:ext uri="{FF2B5EF4-FFF2-40B4-BE49-F238E27FC236}">
                <a16:creationId xmlns:a16="http://schemas.microsoft.com/office/drawing/2014/main" id="{E33D3B88-0394-4DB2-A627-07FF5B3880DE}"/>
              </a:ext>
            </a:extLst>
          </p:cNvPr>
          <p:cNvPicPr>
            <a:picLocks noChangeAspect="1"/>
          </p:cNvPicPr>
          <p:nvPr/>
        </p:nvPicPr>
        <p:blipFill>
          <a:blip r:embed="rId3"/>
          <a:stretch>
            <a:fillRect/>
          </a:stretch>
        </p:blipFill>
        <p:spPr>
          <a:xfrm>
            <a:off x="7200900" y="4030624"/>
            <a:ext cx="4480560" cy="2520315"/>
          </a:xfrm>
          <a:prstGeom prst="rect">
            <a:avLst/>
          </a:prstGeom>
        </p:spPr>
      </p:pic>
    </p:spTree>
    <p:extLst>
      <p:ext uri="{BB962C8B-B14F-4D97-AF65-F5344CB8AC3E}">
        <p14:creationId xmlns:p14="http://schemas.microsoft.com/office/powerpoint/2010/main" val="57751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A96E2-1434-4D89-A3BA-6CCBE3FE16F7}"/>
              </a:ext>
            </a:extLst>
          </p:cNvPr>
          <p:cNvSpPr>
            <a:spLocks noGrp="1"/>
          </p:cNvSpPr>
          <p:nvPr>
            <p:ph idx="1"/>
          </p:nvPr>
        </p:nvSpPr>
        <p:spPr>
          <a:xfrm>
            <a:off x="702578" y="1598941"/>
            <a:ext cx="10820400" cy="4024125"/>
          </a:xfrm>
        </p:spPr>
        <p:txBody>
          <a:bodyPr/>
          <a:lstStyle/>
          <a:p>
            <a:pPr marL="0" indent="0">
              <a:buNone/>
            </a:pPr>
            <a:endParaRPr lang="en-US" dirty="0"/>
          </a:p>
          <a:p>
            <a:pPr marL="0" indent="0">
              <a:buNone/>
            </a:pPr>
            <a:endParaRPr lang="en-US" dirty="0"/>
          </a:p>
          <a:p>
            <a:pPr marL="0" indent="0">
              <a:buNone/>
            </a:pPr>
            <a:endParaRPr lang="en-US" dirty="0"/>
          </a:p>
          <a:p>
            <a:pPr marL="0" indent="0" algn="ctr">
              <a:lnSpc>
                <a:spcPct val="150000"/>
              </a:lnSpc>
              <a:buNone/>
            </a:pPr>
            <a:r>
              <a:rPr lang="en-US" sz="3200" i="1" dirty="0"/>
              <a:t>“I wonder if it is possible if you are teaching your unconscious mind how to better 3D render…”</a:t>
            </a:r>
          </a:p>
          <a:p>
            <a:pPr marL="0" indent="0" algn="r">
              <a:lnSpc>
                <a:spcPct val="150000"/>
              </a:lnSpc>
              <a:buNone/>
            </a:pPr>
            <a:r>
              <a:rPr lang="en-US" sz="2400" i="1" dirty="0"/>
              <a:t>- </a:t>
            </a:r>
            <a:r>
              <a:rPr lang="en-US" sz="2400" i="1" dirty="0">
                <a:hlinkClick r:id="rId2"/>
              </a:rPr>
              <a:t>anima173</a:t>
            </a:r>
            <a:r>
              <a:rPr lang="en-US" sz="2400" i="1" dirty="0"/>
              <a:t>, reddit user</a:t>
            </a:r>
            <a:endParaRPr lang="en-US" i="1" dirty="0"/>
          </a:p>
        </p:txBody>
      </p:sp>
    </p:spTree>
    <p:extLst>
      <p:ext uri="{BB962C8B-B14F-4D97-AF65-F5344CB8AC3E}">
        <p14:creationId xmlns:p14="http://schemas.microsoft.com/office/powerpoint/2010/main" val="127376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7141-4E2F-4636-85D0-70B71844FB15}"/>
              </a:ext>
            </a:extLst>
          </p:cNvPr>
          <p:cNvSpPr>
            <a:spLocks noGrp="1"/>
          </p:cNvSpPr>
          <p:nvPr>
            <p:ph type="title"/>
          </p:nvPr>
        </p:nvSpPr>
        <p:spPr/>
        <p:txBody>
          <a:bodyPr/>
          <a:lstStyle/>
          <a:p>
            <a:r>
              <a:rPr lang="en-US" dirty="0"/>
              <a:t>Anecdotes: dreams &amp; </a:t>
            </a:r>
            <a:r>
              <a:rPr lang="en-US" dirty="0" err="1"/>
              <a:t>vr</a:t>
            </a:r>
            <a:endParaRPr lang="en-US" dirty="0"/>
          </a:p>
        </p:txBody>
      </p:sp>
      <p:sp>
        <p:nvSpPr>
          <p:cNvPr id="3" name="Content Placeholder 2">
            <a:extLst>
              <a:ext uri="{FF2B5EF4-FFF2-40B4-BE49-F238E27FC236}">
                <a16:creationId xmlns:a16="http://schemas.microsoft.com/office/drawing/2014/main" id="{5E4DB6B0-D209-47BE-928E-1413B34E5602}"/>
              </a:ext>
            </a:extLst>
          </p:cNvPr>
          <p:cNvSpPr>
            <a:spLocks noGrp="1"/>
          </p:cNvSpPr>
          <p:nvPr>
            <p:ph idx="1"/>
          </p:nvPr>
        </p:nvSpPr>
        <p:spPr>
          <a:xfrm>
            <a:off x="648081" y="2379117"/>
            <a:ext cx="6293840" cy="4024125"/>
          </a:xfrm>
        </p:spPr>
        <p:txBody>
          <a:bodyPr>
            <a:normAutofit fontScale="92500" lnSpcReduction="20000"/>
          </a:bodyPr>
          <a:lstStyle/>
          <a:p>
            <a:pPr marL="0" indent="0">
              <a:buNone/>
            </a:pPr>
            <a:r>
              <a:rPr lang="en-US" sz="2400" i="1" dirty="0"/>
              <a:t>“Sometimes when people ask me about specific experiences I've had in VR I almost have a hard time conveying it, I think this is because it's </a:t>
            </a:r>
            <a:r>
              <a:rPr lang="en-US" sz="2400" b="1" i="1" dirty="0"/>
              <a:t>almost like trying to remember a dream</a:t>
            </a:r>
            <a:r>
              <a:rPr lang="en-US" sz="2400" i="1" dirty="0"/>
              <a:t>.” - </a:t>
            </a:r>
            <a:r>
              <a:rPr lang="en-US" sz="2400" i="1" dirty="0">
                <a:hlinkClick r:id="rId2"/>
              </a:rPr>
              <a:t>MightyMouse420</a:t>
            </a:r>
            <a:r>
              <a:rPr lang="en-US" sz="2400" i="1" dirty="0"/>
              <a:t>, reddit user</a:t>
            </a:r>
          </a:p>
          <a:p>
            <a:pPr marL="0" indent="0">
              <a:buNone/>
            </a:pPr>
            <a:endParaRPr lang="en-US" sz="2400" i="1" dirty="0"/>
          </a:p>
          <a:p>
            <a:pPr marL="0" indent="0">
              <a:buNone/>
            </a:pPr>
            <a:r>
              <a:rPr lang="en-US" sz="2400" i="1" dirty="0"/>
              <a:t>“Since I started using my HTC </a:t>
            </a:r>
            <a:r>
              <a:rPr lang="en-US" sz="2400" i="1" dirty="0" err="1"/>
              <a:t>Vive</a:t>
            </a:r>
            <a:r>
              <a:rPr lang="en-US" sz="2400" i="1" dirty="0"/>
              <a:t>…I’m actually </a:t>
            </a:r>
            <a:r>
              <a:rPr lang="en-US" sz="2400" b="1" i="1" dirty="0"/>
              <a:t>remembering almost every dream </a:t>
            </a:r>
            <a:r>
              <a:rPr lang="en-US" sz="2400" i="1" dirty="0"/>
              <a:t>I have.” - </a:t>
            </a:r>
            <a:r>
              <a:rPr lang="en-US" sz="2400" i="1" dirty="0" err="1">
                <a:hlinkClick r:id="rId3"/>
              </a:rPr>
              <a:t>Bradllez</a:t>
            </a:r>
            <a:r>
              <a:rPr lang="en-US" sz="2400" i="1" dirty="0"/>
              <a:t>, reddit user</a:t>
            </a:r>
          </a:p>
          <a:p>
            <a:endParaRPr lang="en-US" sz="2400" dirty="0"/>
          </a:p>
          <a:p>
            <a:pPr marL="0" indent="0">
              <a:buNone/>
            </a:pPr>
            <a:r>
              <a:rPr lang="en-US" sz="2400" i="1" dirty="0"/>
              <a:t>“I've found that control of my hands seems </a:t>
            </a:r>
            <a:r>
              <a:rPr lang="en-US" sz="2400" b="1" i="1" dirty="0"/>
              <a:t>more like I'm in VR than in a dream</a:t>
            </a:r>
            <a:r>
              <a:rPr lang="en-US" sz="2400" i="1" dirty="0"/>
              <a:t>.”              - </a:t>
            </a:r>
            <a:r>
              <a:rPr lang="en-US" sz="2400" i="1" dirty="0" err="1">
                <a:hlinkClick r:id="rId4"/>
              </a:rPr>
              <a:t>izzyfoshizzy</a:t>
            </a:r>
            <a:r>
              <a:rPr lang="en-US" sz="2400" i="1" dirty="0"/>
              <a:t>, reddit user</a:t>
            </a:r>
          </a:p>
          <a:p>
            <a:endParaRPr lang="en-US" sz="2400" dirty="0"/>
          </a:p>
          <a:p>
            <a:endParaRPr lang="en-US" dirty="0"/>
          </a:p>
        </p:txBody>
      </p:sp>
      <p:pic>
        <p:nvPicPr>
          <p:cNvPr id="4" name="Picture 3">
            <a:extLst>
              <a:ext uri="{FF2B5EF4-FFF2-40B4-BE49-F238E27FC236}">
                <a16:creationId xmlns:a16="http://schemas.microsoft.com/office/drawing/2014/main" id="{CA0D27E9-F633-4888-9AD3-0992CFDEFE0C}"/>
              </a:ext>
            </a:extLst>
          </p:cNvPr>
          <p:cNvPicPr/>
          <p:nvPr/>
        </p:nvPicPr>
        <p:blipFill rotWithShape="1">
          <a:blip r:embed="rId5"/>
          <a:srcRect l="4882" t="30783" r="63785" b="36124"/>
          <a:stretch/>
        </p:blipFill>
        <p:spPr>
          <a:xfrm>
            <a:off x="7236203" y="2691747"/>
            <a:ext cx="4387443" cy="2181138"/>
          </a:xfrm>
          <a:prstGeom prst="rect">
            <a:avLst/>
          </a:prstGeom>
        </p:spPr>
      </p:pic>
      <p:sp>
        <p:nvSpPr>
          <p:cNvPr id="5" name="TextBox 4">
            <a:extLst>
              <a:ext uri="{FF2B5EF4-FFF2-40B4-BE49-F238E27FC236}">
                <a16:creationId xmlns:a16="http://schemas.microsoft.com/office/drawing/2014/main" id="{3FE43382-1022-4346-BE51-49A523D10F1F}"/>
              </a:ext>
            </a:extLst>
          </p:cNvPr>
          <p:cNvSpPr txBox="1"/>
          <p:nvPr/>
        </p:nvSpPr>
        <p:spPr>
          <a:xfrm>
            <a:off x="7413038" y="4872885"/>
            <a:ext cx="4033772" cy="646331"/>
          </a:xfrm>
          <a:prstGeom prst="rect">
            <a:avLst/>
          </a:prstGeom>
          <a:noFill/>
        </p:spPr>
        <p:txBody>
          <a:bodyPr wrap="square" rtlCol="0">
            <a:spAutoFit/>
          </a:bodyPr>
          <a:lstStyle/>
          <a:p>
            <a:pPr algn="ctr"/>
            <a:r>
              <a:rPr lang="en-US" sz="1200" dirty="0"/>
              <a:t>A number of threads have popped up on reddit, in which users compare and contrast their dream experiences post-VR.</a:t>
            </a:r>
          </a:p>
        </p:txBody>
      </p:sp>
    </p:spTree>
    <p:extLst>
      <p:ext uri="{BB962C8B-B14F-4D97-AF65-F5344CB8AC3E}">
        <p14:creationId xmlns:p14="http://schemas.microsoft.com/office/powerpoint/2010/main" val="121248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877EE-302C-4B73-995E-BF3D441C7BAA}"/>
              </a:ext>
            </a:extLst>
          </p:cNvPr>
          <p:cNvSpPr>
            <a:spLocks noGrp="1"/>
          </p:cNvSpPr>
          <p:nvPr>
            <p:ph idx="1"/>
          </p:nvPr>
        </p:nvSpPr>
        <p:spPr>
          <a:xfrm>
            <a:off x="669022" y="1766721"/>
            <a:ext cx="10820400" cy="4024125"/>
          </a:xfrm>
        </p:spPr>
        <p:txBody>
          <a:bodyPr>
            <a:normAutofit lnSpcReduction="10000"/>
          </a:bodyPr>
          <a:lstStyle/>
          <a:p>
            <a:pPr marL="0" indent="0">
              <a:buNone/>
            </a:pPr>
            <a:endParaRPr lang="en-US" dirty="0"/>
          </a:p>
          <a:p>
            <a:pPr marL="0" indent="0">
              <a:buNone/>
            </a:pPr>
            <a:endParaRPr lang="en-US" dirty="0"/>
          </a:p>
          <a:p>
            <a:pPr marL="0" indent="0">
              <a:lnSpc>
                <a:spcPct val="150000"/>
              </a:lnSpc>
              <a:buNone/>
            </a:pPr>
            <a:r>
              <a:rPr lang="en-US" i="1" dirty="0"/>
              <a:t>“…</a:t>
            </a:r>
            <a:r>
              <a:rPr lang="en-US" b="1" i="1" dirty="0"/>
              <a:t>one of the ways I've realized I was in a dream was through my expectation of haptics. </a:t>
            </a:r>
            <a:r>
              <a:rPr lang="en-US" i="1" dirty="0"/>
              <a:t>While dreaming, I asked myself the question "am I in VR right now". I then felt around in the world and noticed I had absolutely no sense of tactile feedback. That made me realize I must be dreaming because in legit VR or "reality", I should at least be feeling some vibration or physical sensation.”</a:t>
            </a:r>
          </a:p>
          <a:p>
            <a:pPr marL="0" indent="0" algn="r">
              <a:lnSpc>
                <a:spcPct val="150000"/>
              </a:lnSpc>
              <a:buNone/>
            </a:pPr>
            <a:r>
              <a:rPr lang="en-US" i="1" dirty="0"/>
              <a:t>- </a:t>
            </a:r>
            <a:r>
              <a:rPr lang="en-US" i="1" dirty="0" err="1">
                <a:hlinkClick r:id="rId2"/>
              </a:rPr>
              <a:t>jonnydpakable</a:t>
            </a:r>
            <a:r>
              <a:rPr lang="en-US" i="1" dirty="0"/>
              <a:t>, reddit user</a:t>
            </a:r>
          </a:p>
          <a:p>
            <a:endParaRPr lang="en-US" dirty="0"/>
          </a:p>
        </p:txBody>
      </p:sp>
      <p:sp>
        <p:nvSpPr>
          <p:cNvPr id="4" name="Title 1">
            <a:extLst>
              <a:ext uri="{FF2B5EF4-FFF2-40B4-BE49-F238E27FC236}">
                <a16:creationId xmlns:a16="http://schemas.microsoft.com/office/drawing/2014/main" id="{5CBCA1F0-D179-403F-AF0D-58D09036BBBD}"/>
              </a:ext>
            </a:extLst>
          </p:cNvPr>
          <p:cNvSpPr>
            <a:spLocks noGrp="1"/>
          </p:cNvSpPr>
          <p:nvPr>
            <p:ph type="title"/>
          </p:nvPr>
        </p:nvSpPr>
        <p:spPr>
          <a:xfrm>
            <a:off x="2895600" y="764373"/>
            <a:ext cx="8610600" cy="1293028"/>
          </a:xfrm>
        </p:spPr>
        <p:txBody>
          <a:bodyPr/>
          <a:lstStyle/>
          <a:p>
            <a:r>
              <a:rPr lang="en-US" dirty="0"/>
              <a:t>Anecdotes: dreams &amp; </a:t>
            </a:r>
            <a:r>
              <a:rPr lang="en-US" dirty="0" err="1"/>
              <a:t>vr</a:t>
            </a:r>
            <a:endParaRPr lang="en-US" dirty="0"/>
          </a:p>
        </p:txBody>
      </p:sp>
    </p:spTree>
    <p:extLst>
      <p:ext uri="{BB962C8B-B14F-4D97-AF65-F5344CB8AC3E}">
        <p14:creationId xmlns:p14="http://schemas.microsoft.com/office/powerpoint/2010/main" val="255183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BA41-8DF9-43FE-9EA5-76959D77D963}"/>
              </a:ext>
            </a:extLst>
          </p:cNvPr>
          <p:cNvSpPr>
            <a:spLocks noGrp="1"/>
          </p:cNvSpPr>
          <p:nvPr>
            <p:ph type="title"/>
          </p:nvPr>
        </p:nvSpPr>
        <p:spPr/>
        <p:txBody>
          <a:bodyPr/>
          <a:lstStyle/>
          <a:p>
            <a:r>
              <a:rPr lang="en-US" dirty="0"/>
              <a:t>Making immersive </a:t>
            </a:r>
            <a:r>
              <a:rPr lang="en-US" dirty="0" err="1"/>
              <a:t>vr</a:t>
            </a:r>
            <a:endParaRPr lang="en-US" dirty="0"/>
          </a:p>
        </p:txBody>
      </p:sp>
      <p:sp>
        <p:nvSpPr>
          <p:cNvPr id="3" name="Content Placeholder 2">
            <a:extLst>
              <a:ext uri="{FF2B5EF4-FFF2-40B4-BE49-F238E27FC236}">
                <a16:creationId xmlns:a16="http://schemas.microsoft.com/office/drawing/2014/main" id="{4DF14C52-779D-4107-BAD2-0C086568F559}"/>
              </a:ext>
            </a:extLst>
          </p:cNvPr>
          <p:cNvSpPr>
            <a:spLocks noGrp="1"/>
          </p:cNvSpPr>
          <p:nvPr>
            <p:ph idx="1"/>
          </p:nvPr>
        </p:nvSpPr>
        <p:spPr>
          <a:xfrm>
            <a:off x="5828251" y="2172060"/>
            <a:ext cx="5756945" cy="2041880"/>
          </a:xfrm>
        </p:spPr>
        <p:txBody>
          <a:bodyPr>
            <a:normAutofit lnSpcReduction="10000"/>
          </a:bodyPr>
          <a:lstStyle/>
          <a:p>
            <a:pPr marL="0" indent="0">
              <a:buNone/>
            </a:pPr>
            <a:r>
              <a:rPr lang="en-US" sz="1600" i="1" dirty="0"/>
              <a:t>“From that felt sense of presence when playing a game comes emotional investment to the experiences within that game. And </a:t>
            </a:r>
            <a:r>
              <a:rPr lang="en-US" sz="1600" b="1" i="1" dirty="0"/>
              <a:t>from that emotional investment comes deeper and deeper immersion.</a:t>
            </a:r>
            <a:r>
              <a:rPr lang="en-US" sz="1600" i="1" dirty="0"/>
              <a:t> In fact, emotional investment holds such a strong grip over how much ‘presence’ can be felt while using the [Oculus] Rift that many participants noted its immediate decline in direct relation to any glitch or technological shortcoming that might arise.” – </a:t>
            </a:r>
            <a:r>
              <a:rPr lang="en-US" sz="1600" i="1" dirty="0">
                <a:hlinkClick r:id="rId2"/>
              </a:rPr>
              <a:t>Jayne </a:t>
            </a:r>
            <a:r>
              <a:rPr lang="en-US" sz="1600" i="1" dirty="0" err="1">
                <a:hlinkClick r:id="rId2"/>
              </a:rPr>
              <a:t>Gackenbach</a:t>
            </a:r>
            <a:r>
              <a:rPr lang="en-US" sz="1600" i="1" dirty="0">
                <a:hlinkClick r:id="rId2"/>
              </a:rPr>
              <a:t>, et.al.</a:t>
            </a:r>
            <a:endParaRPr lang="en-US" sz="1600" i="1" dirty="0"/>
          </a:p>
          <a:p>
            <a:pPr marL="0" indent="0">
              <a:buNone/>
            </a:pPr>
            <a:endParaRPr lang="en-US" dirty="0"/>
          </a:p>
        </p:txBody>
      </p:sp>
      <p:sp>
        <p:nvSpPr>
          <p:cNvPr id="4" name="TextBox 3">
            <a:extLst>
              <a:ext uri="{FF2B5EF4-FFF2-40B4-BE49-F238E27FC236}">
                <a16:creationId xmlns:a16="http://schemas.microsoft.com/office/drawing/2014/main" id="{5BBF8AD6-D9F8-4F33-9452-F58828963B85}"/>
              </a:ext>
            </a:extLst>
          </p:cNvPr>
          <p:cNvSpPr txBox="1"/>
          <p:nvPr/>
        </p:nvSpPr>
        <p:spPr>
          <a:xfrm>
            <a:off x="900314" y="2579419"/>
            <a:ext cx="3990572" cy="3139321"/>
          </a:xfrm>
          <a:prstGeom prst="rect">
            <a:avLst/>
          </a:prstGeom>
          <a:noFill/>
        </p:spPr>
        <p:txBody>
          <a:bodyPr wrap="square" rtlCol="0">
            <a:spAutoFit/>
          </a:bodyPr>
          <a:lstStyle/>
          <a:p>
            <a:r>
              <a:rPr lang="en-US" sz="2200" dirty="0"/>
              <a:t>If the goal is to create the most immersive VR experience possible, what are the benchmarks?</a:t>
            </a:r>
          </a:p>
          <a:p>
            <a:endParaRPr lang="en-US" sz="2200" dirty="0"/>
          </a:p>
          <a:p>
            <a:r>
              <a:rPr lang="en-US" sz="2200" dirty="0" err="1"/>
              <a:t>Gackenbach’s</a:t>
            </a:r>
            <a:r>
              <a:rPr lang="en-US" sz="2200" dirty="0"/>
              <a:t> team suggests that increased emotional investment is the key.</a:t>
            </a:r>
          </a:p>
        </p:txBody>
      </p:sp>
      <p:pic>
        <p:nvPicPr>
          <p:cNvPr id="6" name="Picture 5">
            <a:extLst>
              <a:ext uri="{FF2B5EF4-FFF2-40B4-BE49-F238E27FC236}">
                <a16:creationId xmlns:a16="http://schemas.microsoft.com/office/drawing/2014/main" id="{96901EDD-08A0-48B9-A0C6-F870D66E743B}"/>
              </a:ext>
            </a:extLst>
          </p:cNvPr>
          <p:cNvPicPr>
            <a:picLocks noChangeAspect="1"/>
          </p:cNvPicPr>
          <p:nvPr/>
        </p:nvPicPr>
        <p:blipFill>
          <a:blip r:embed="rId3"/>
          <a:stretch>
            <a:fillRect/>
          </a:stretch>
        </p:blipFill>
        <p:spPr>
          <a:xfrm>
            <a:off x="6801723" y="4149079"/>
            <a:ext cx="3810000" cy="2533650"/>
          </a:xfrm>
          <a:prstGeom prst="rect">
            <a:avLst/>
          </a:prstGeom>
        </p:spPr>
      </p:pic>
    </p:spTree>
    <p:extLst>
      <p:ext uri="{BB962C8B-B14F-4D97-AF65-F5344CB8AC3E}">
        <p14:creationId xmlns:p14="http://schemas.microsoft.com/office/powerpoint/2010/main" val="102498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D468-897B-4850-95BA-41FB6D2D4AEA}"/>
              </a:ext>
            </a:extLst>
          </p:cNvPr>
          <p:cNvSpPr>
            <a:spLocks noGrp="1"/>
          </p:cNvSpPr>
          <p:nvPr>
            <p:ph type="title"/>
          </p:nvPr>
        </p:nvSpPr>
        <p:spPr/>
        <p:txBody>
          <a:bodyPr/>
          <a:lstStyle/>
          <a:p>
            <a:r>
              <a:rPr lang="en-US" dirty="0"/>
              <a:t>Making immersive </a:t>
            </a:r>
            <a:r>
              <a:rPr lang="en-US" dirty="0" err="1"/>
              <a:t>vr</a:t>
            </a:r>
            <a:endParaRPr lang="en-US" dirty="0"/>
          </a:p>
        </p:txBody>
      </p:sp>
      <p:sp>
        <p:nvSpPr>
          <p:cNvPr id="3" name="Content Placeholder 2">
            <a:extLst>
              <a:ext uri="{FF2B5EF4-FFF2-40B4-BE49-F238E27FC236}">
                <a16:creationId xmlns:a16="http://schemas.microsoft.com/office/drawing/2014/main" id="{A0A3FC2F-93B0-4F5A-A326-16CE62E4946D}"/>
              </a:ext>
            </a:extLst>
          </p:cNvPr>
          <p:cNvSpPr>
            <a:spLocks noGrp="1"/>
          </p:cNvSpPr>
          <p:nvPr>
            <p:ph idx="1"/>
          </p:nvPr>
        </p:nvSpPr>
        <p:spPr>
          <a:xfrm>
            <a:off x="685800" y="2370728"/>
            <a:ext cx="10820400" cy="4024125"/>
          </a:xfrm>
        </p:spPr>
        <p:txBody>
          <a:bodyPr/>
          <a:lstStyle/>
          <a:p>
            <a:pPr marL="0" indent="0">
              <a:buNone/>
            </a:pPr>
            <a:r>
              <a:rPr lang="en-US" dirty="0"/>
              <a:t>The most successful films and other visual media have used symbolism to subtly convey meaning and to increase emotional intensity.</a:t>
            </a:r>
          </a:p>
          <a:p>
            <a:pPr marL="0" indent="0">
              <a:buNone/>
            </a:pPr>
            <a:endParaRPr lang="en-US" dirty="0"/>
          </a:p>
          <a:p>
            <a:pPr marL="0" indent="0">
              <a:buNone/>
            </a:pPr>
            <a:r>
              <a:rPr lang="en-US" dirty="0"/>
              <a:t>It stands to reason that successful VR applications will do likewise; particularly if, as the above research findings suggest, our brains expect VR to act like a dream, and to use similar symbols and imagery. </a:t>
            </a:r>
          </a:p>
          <a:p>
            <a:pPr marL="0" indent="0">
              <a:buNone/>
            </a:pPr>
            <a:endParaRPr lang="en-US" dirty="0"/>
          </a:p>
        </p:txBody>
      </p:sp>
      <p:pic>
        <p:nvPicPr>
          <p:cNvPr id="6" name="Picture 5">
            <a:extLst>
              <a:ext uri="{FF2B5EF4-FFF2-40B4-BE49-F238E27FC236}">
                <a16:creationId xmlns:a16="http://schemas.microsoft.com/office/drawing/2014/main" id="{F8878641-555E-47BF-952E-1552BE91F212}"/>
              </a:ext>
            </a:extLst>
          </p:cNvPr>
          <p:cNvPicPr>
            <a:picLocks noChangeAspect="1"/>
          </p:cNvPicPr>
          <p:nvPr/>
        </p:nvPicPr>
        <p:blipFill>
          <a:blip r:embed="rId2"/>
          <a:stretch>
            <a:fillRect/>
          </a:stretch>
        </p:blipFill>
        <p:spPr>
          <a:xfrm>
            <a:off x="944413" y="5597930"/>
            <a:ext cx="619540" cy="288158"/>
          </a:xfrm>
          <a:prstGeom prst="rect">
            <a:avLst/>
          </a:prstGeom>
        </p:spPr>
      </p:pic>
      <p:pic>
        <p:nvPicPr>
          <p:cNvPr id="8" name="Picture 7">
            <a:extLst>
              <a:ext uri="{FF2B5EF4-FFF2-40B4-BE49-F238E27FC236}">
                <a16:creationId xmlns:a16="http://schemas.microsoft.com/office/drawing/2014/main" id="{8D7B77F1-FAEC-4660-87A1-B0BA3EEF9C31}"/>
              </a:ext>
            </a:extLst>
          </p:cNvPr>
          <p:cNvPicPr>
            <a:picLocks noChangeAspect="1"/>
          </p:cNvPicPr>
          <p:nvPr/>
        </p:nvPicPr>
        <p:blipFill>
          <a:blip r:embed="rId3"/>
          <a:stretch>
            <a:fillRect/>
          </a:stretch>
        </p:blipFill>
        <p:spPr>
          <a:xfrm>
            <a:off x="3227786" y="5498089"/>
            <a:ext cx="518750" cy="487840"/>
          </a:xfrm>
          <a:prstGeom prst="rect">
            <a:avLst/>
          </a:prstGeom>
        </p:spPr>
      </p:pic>
      <p:pic>
        <p:nvPicPr>
          <p:cNvPr id="10" name="Picture 9">
            <a:extLst>
              <a:ext uri="{FF2B5EF4-FFF2-40B4-BE49-F238E27FC236}">
                <a16:creationId xmlns:a16="http://schemas.microsoft.com/office/drawing/2014/main" id="{9804DCFC-34F1-446A-BCC1-0A5A778E10F8}"/>
              </a:ext>
            </a:extLst>
          </p:cNvPr>
          <p:cNvPicPr>
            <a:picLocks noChangeAspect="1"/>
          </p:cNvPicPr>
          <p:nvPr/>
        </p:nvPicPr>
        <p:blipFill>
          <a:blip r:embed="rId4"/>
          <a:stretch>
            <a:fillRect/>
          </a:stretch>
        </p:blipFill>
        <p:spPr>
          <a:xfrm>
            <a:off x="5364480" y="5327009"/>
            <a:ext cx="830000" cy="830000"/>
          </a:xfrm>
          <a:prstGeom prst="rect">
            <a:avLst/>
          </a:prstGeom>
        </p:spPr>
      </p:pic>
      <p:pic>
        <p:nvPicPr>
          <p:cNvPr id="12" name="Picture 11">
            <a:extLst>
              <a:ext uri="{FF2B5EF4-FFF2-40B4-BE49-F238E27FC236}">
                <a16:creationId xmlns:a16="http://schemas.microsoft.com/office/drawing/2014/main" id="{3D31BD1D-011B-4B8A-BC44-2E4CF41E0AF1}"/>
              </a:ext>
            </a:extLst>
          </p:cNvPr>
          <p:cNvPicPr>
            <a:picLocks noChangeAspect="1"/>
          </p:cNvPicPr>
          <p:nvPr/>
        </p:nvPicPr>
        <p:blipFill>
          <a:blip r:embed="rId5"/>
          <a:stretch>
            <a:fillRect/>
          </a:stretch>
        </p:blipFill>
        <p:spPr>
          <a:xfrm>
            <a:off x="8049814" y="5456697"/>
            <a:ext cx="570625" cy="570625"/>
          </a:xfrm>
          <a:prstGeom prst="rect">
            <a:avLst/>
          </a:prstGeom>
        </p:spPr>
      </p:pic>
      <p:pic>
        <p:nvPicPr>
          <p:cNvPr id="14" name="Picture 13">
            <a:extLst>
              <a:ext uri="{FF2B5EF4-FFF2-40B4-BE49-F238E27FC236}">
                <a16:creationId xmlns:a16="http://schemas.microsoft.com/office/drawing/2014/main" id="{71F89FFE-C518-4A41-A7E3-32765BC11632}"/>
              </a:ext>
            </a:extLst>
          </p:cNvPr>
          <p:cNvPicPr>
            <a:picLocks noChangeAspect="1"/>
          </p:cNvPicPr>
          <p:nvPr/>
        </p:nvPicPr>
        <p:blipFill>
          <a:blip r:embed="rId6"/>
          <a:stretch>
            <a:fillRect/>
          </a:stretch>
        </p:blipFill>
        <p:spPr>
          <a:xfrm>
            <a:off x="10277948" y="5327009"/>
            <a:ext cx="830000" cy="830000"/>
          </a:xfrm>
          <a:prstGeom prst="rect">
            <a:avLst/>
          </a:prstGeom>
        </p:spPr>
      </p:pic>
    </p:spTree>
    <p:extLst>
      <p:ext uri="{BB962C8B-B14F-4D97-AF65-F5344CB8AC3E}">
        <p14:creationId xmlns:p14="http://schemas.microsoft.com/office/powerpoint/2010/main" val="4521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40FD-920E-4298-92A1-652D12BAC45A}"/>
              </a:ext>
            </a:extLst>
          </p:cNvPr>
          <p:cNvSpPr>
            <a:spLocks noGrp="1"/>
          </p:cNvSpPr>
          <p:nvPr>
            <p:ph type="title"/>
          </p:nvPr>
        </p:nvSpPr>
        <p:spPr/>
        <p:txBody>
          <a:bodyPr/>
          <a:lstStyle/>
          <a:p>
            <a:r>
              <a:rPr lang="en-US" dirty="0"/>
              <a:t>Symbolism in movies</a:t>
            </a:r>
          </a:p>
        </p:txBody>
      </p:sp>
      <p:sp>
        <p:nvSpPr>
          <p:cNvPr id="3" name="Content Placeholder 2">
            <a:extLst>
              <a:ext uri="{FF2B5EF4-FFF2-40B4-BE49-F238E27FC236}">
                <a16:creationId xmlns:a16="http://schemas.microsoft.com/office/drawing/2014/main" id="{70F4586D-A9AD-4F22-936E-9AA3BD083792}"/>
              </a:ext>
            </a:extLst>
          </p:cNvPr>
          <p:cNvSpPr>
            <a:spLocks noGrp="1"/>
          </p:cNvSpPr>
          <p:nvPr>
            <p:ph idx="1"/>
          </p:nvPr>
        </p:nvSpPr>
        <p:spPr>
          <a:xfrm>
            <a:off x="685800" y="2194560"/>
            <a:ext cx="4100804" cy="4024125"/>
          </a:xfrm>
        </p:spPr>
        <p:txBody>
          <a:bodyPr/>
          <a:lstStyle/>
          <a:p>
            <a:endParaRPr lang="en-US" dirty="0"/>
          </a:p>
          <a:p>
            <a:endParaRPr lang="en-US" dirty="0"/>
          </a:p>
          <a:p>
            <a:pPr marL="0" indent="0">
              <a:buNone/>
            </a:pPr>
            <a:r>
              <a:rPr lang="en-US" dirty="0"/>
              <a:t>In </a:t>
            </a:r>
            <a:r>
              <a:rPr lang="en-US" i="1" dirty="0"/>
              <a:t>The Truman Show</a:t>
            </a:r>
            <a:r>
              <a:rPr lang="en-US" dirty="0"/>
              <a:t>, Peter Weir uses stairs to imply that Truman is ascending to a new level of understanding about himself, and a doorway that represents crossing into the unknown.</a:t>
            </a:r>
          </a:p>
          <a:p>
            <a:endParaRPr lang="en-US" dirty="0"/>
          </a:p>
        </p:txBody>
      </p:sp>
      <p:pic>
        <p:nvPicPr>
          <p:cNvPr id="5" name="Picture 4">
            <a:extLst>
              <a:ext uri="{FF2B5EF4-FFF2-40B4-BE49-F238E27FC236}">
                <a16:creationId xmlns:a16="http://schemas.microsoft.com/office/drawing/2014/main" id="{06FC71E7-15C5-4709-953A-62D89A31C948}"/>
              </a:ext>
            </a:extLst>
          </p:cNvPr>
          <p:cNvPicPr>
            <a:picLocks noChangeAspect="1"/>
          </p:cNvPicPr>
          <p:nvPr/>
        </p:nvPicPr>
        <p:blipFill>
          <a:blip r:embed="rId2"/>
          <a:stretch>
            <a:fillRect/>
          </a:stretch>
        </p:blipFill>
        <p:spPr>
          <a:xfrm>
            <a:off x="4857750" y="2408685"/>
            <a:ext cx="6648450" cy="3810000"/>
          </a:xfrm>
          <a:prstGeom prst="rect">
            <a:avLst/>
          </a:prstGeom>
        </p:spPr>
      </p:pic>
    </p:spTree>
    <p:extLst>
      <p:ext uri="{BB962C8B-B14F-4D97-AF65-F5344CB8AC3E}">
        <p14:creationId xmlns:p14="http://schemas.microsoft.com/office/powerpoint/2010/main" val="31976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EB64-9620-42BF-AF69-67BFA2832678}"/>
              </a:ext>
            </a:extLst>
          </p:cNvPr>
          <p:cNvSpPr>
            <a:spLocks noGrp="1"/>
          </p:cNvSpPr>
          <p:nvPr>
            <p:ph type="title"/>
          </p:nvPr>
        </p:nvSpPr>
        <p:spPr/>
        <p:txBody>
          <a:bodyPr/>
          <a:lstStyle/>
          <a:p>
            <a:r>
              <a:rPr lang="en-US" dirty="0"/>
              <a:t>ORIGIN</a:t>
            </a:r>
          </a:p>
        </p:txBody>
      </p:sp>
      <p:sp>
        <p:nvSpPr>
          <p:cNvPr id="3" name="Content Placeholder 2">
            <a:extLst>
              <a:ext uri="{FF2B5EF4-FFF2-40B4-BE49-F238E27FC236}">
                <a16:creationId xmlns:a16="http://schemas.microsoft.com/office/drawing/2014/main" id="{9329DDE5-E695-4B47-870E-7E8F56E401F3}"/>
              </a:ext>
            </a:extLst>
          </p:cNvPr>
          <p:cNvSpPr>
            <a:spLocks noGrp="1"/>
          </p:cNvSpPr>
          <p:nvPr>
            <p:ph idx="1"/>
          </p:nvPr>
        </p:nvSpPr>
        <p:spPr/>
        <p:txBody>
          <a:bodyPr>
            <a:normAutofit/>
          </a:bodyPr>
          <a:lstStyle/>
          <a:p>
            <a:pPr marL="0" indent="0">
              <a:lnSpc>
                <a:spcPct val="150000"/>
              </a:lnSpc>
              <a:buNone/>
            </a:pPr>
            <a:r>
              <a:rPr lang="en-US" dirty="0"/>
              <a:t>Heuristic evaluation has suggested that VR space feels very similar to dream space. Is it possible that our brains process input the same way in both situations, and in fact can’t tell them apart? </a:t>
            </a:r>
          </a:p>
          <a:p>
            <a:pPr marL="0" indent="0">
              <a:lnSpc>
                <a:spcPct val="150000"/>
              </a:lnSpc>
              <a:buNone/>
            </a:pPr>
            <a:r>
              <a:rPr lang="en-US" dirty="0"/>
              <a:t>If so, given that we can design and control VR experiences in ways that are not (yet) available in dreams, how can we make more compelling and effective VR experiences?</a:t>
            </a:r>
          </a:p>
          <a:p>
            <a:endParaRPr lang="en-US" dirty="0"/>
          </a:p>
        </p:txBody>
      </p:sp>
    </p:spTree>
    <p:extLst>
      <p:ext uri="{BB962C8B-B14F-4D97-AF65-F5344CB8AC3E}">
        <p14:creationId xmlns:p14="http://schemas.microsoft.com/office/powerpoint/2010/main" val="3698428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0DC0-A4F3-4350-B1AD-A9D1E8A6ECA3}"/>
              </a:ext>
            </a:extLst>
          </p:cNvPr>
          <p:cNvSpPr>
            <a:spLocks noGrp="1"/>
          </p:cNvSpPr>
          <p:nvPr>
            <p:ph type="title"/>
          </p:nvPr>
        </p:nvSpPr>
        <p:spPr/>
        <p:txBody>
          <a:bodyPr/>
          <a:lstStyle/>
          <a:p>
            <a:r>
              <a:rPr lang="en-US" dirty="0"/>
              <a:t>Symbolism in movies</a:t>
            </a:r>
          </a:p>
        </p:txBody>
      </p:sp>
      <p:sp>
        <p:nvSpPr>
          <p:cNvPr id="3" name="Content Placeholder 2">
            <a:extLst>
              <a:ext uri="{FF2B5EF4-FFF2-40B4-BE49-F238E27FC236}">
                <a16:creationId xmlns:a16="http://schemas.microsoft.com/office/drawing/2014/main" id="{B0DF0FBC-C7AF-4121-BAEF-CF6781B2E1C9}"/>
              </a:ext>
            </a:extLst>
          </p:cNvPr>
          <p:cNvSpPr>
            <a:spLocks noGrp="1"/>
          </p:cNvSpPr>
          <p:nvPr>
            <p:ph idx="1"/>
          </p:nvPr>
        </p:nvSpPr>
        <p:spPr>
          <a:xfrm>
            <a:off x="7063274" y="2057401"/>
            <a:ext cx="4442926" cy="4024125"/>
          </a:xfrm>
        </p:spPr>
        <p:txBody>
          <a:bodyPr/>
          <a:lstStyle/>
          <a:p>
            <a:endParaRPr lang="en-US" dirty="0"/>
          </a:p>
          <a:p>
            <a:pPr marL="0" indent="0">
              <a:buNone/>
            </a:pPr>
            <a:r>
              <a:rPr lang="en-US" dirty="0"/>
              <a:t>The owl in Jim Henson’s </a:t>
            </a:r>
            <a:r>
              <a:rPr lang="en-US" i="1" dirty="0"/>
              <a:t>Labyrinth</a:t>
            </a:r>
            <a:r>
              <a:rPr lang="en-US" dirty="0"/>
              <a:t> represents wisdom—</a:t>
            </a:r>
          </a:p>
          <a:p>
            <a:pPr marL="0" indent="0">
              <a:spcBef>
                <a:spcPts val="0"/>
              </a:spcBef>
              <a:buNone/>
            </a:pPr>
            <a:r>
              <a:rPr lang="en-US" dirty="0"/>
              <a:t>which in this case is often just out of reach.</a:t>
            </a:r>
          </a:p>
          <a:p>
            <a:pPr marL="0" indent="0">
              <a:buNone/>
            </a:pPr>
            <a:endParaRPr lang="en-US" dirty="0"/>
          </a:p>
          <a:p>
            <a:pPr marL="0" indent="0">
              <a:buNone/>
            </a:pPr>
            <a:r>
              <a:rPr lang="en-US" dirty="0"/>
              <a:t>The pools of water in this scene are also meaningful, signifying depth of emotion.</a:t>
            </a:r>
          </a:p>
        </p:txBody>
      </p:sp>
      <p:pic>
        <p:nvPicPr>
          <p:cNvPr id="8" name="Picture 7">
            <a:extLst>
              <a:ext uri="{FF2B5EF4-FFF2-40B4-BE49-F238E27FC236}">
                <a16:creationId xmlns:a16="http://schemas.microsoft.com/office/drawing/2014/main" id="{3B812066-9FA5-4935-8210-EF512F7CE011}"/>
              </a:ext>
            </a:extLst>
          </p:cNvPr>
          <p:cNvPicPr>
            <a:picLocks noChangeAspect="1"/>
          </p:cNvPicPr>
          <p:nvPr/>
        </p:nvPicPr>
        <p:blipFill rotWithShape="1">
          <a:blip r:embed="rId2"/>
          <a:srcRect l="16662"/>
          <a:stretch/>
        </p:blipFill>
        <p:spPr>
          <a:xfrm>
            <a:off x="718457" y="2266561"/>
            <a:ext cx="5675635" cy="3276600"/>
          </a:xfrm>
          <a:prstGeom prst="rect">
            <a:avLst/>
          </a:prstGeom>
        </p:spPr>
      </p:pic>
    </p:spTree>
    <p:extLst>
      <p:ext uri="{BB962C8B-B14F-4D97-AF65-F5344CB8AC3E}">
        <p14:creationId xmlns:p14="http://schemas.microsoft.com/office/powerpoint/2010/main" val="125057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B5D2-B39A-4874-B2F3-6289746C7DE5}"/>
              </a:ext>
            </a:extLst>
          </p:cNvPr>
          <p:cNvSpPr>
            <a:spLocks noGrp="1"/>
          </p:cNvSpPr>
          <p:nvPr>
            <p:ph type="title"/>
          </p:nvPr>
        </p:nvSpPr>
        <p:spPr/>
        <p:txBody>
          <a:bodyPr/>
          <a:lstStyle/>
          <a:p>
            <a:r>
              <a:rPr lang="en-US" dirty="0"/>
              <a:t>Symbolism in movies</a:t>
            </a:r>
          </a:p>
        </p:txBody>
      </p:sp>
      <p:sp>
        <p:nvSpPr>
          <p:cNvPr id="3" name="Content Placeholder 2">
            <a:extLst>
              <a:ext uri="{FF2B5EF4-FFF2-40B4-BE49-F238E27FC236}">
                <a16:creationId xmlns:a16="http://schemas.microsoft.com/office/drawing/2014/main" id="{6F61B1C8-09F7-47C9-A62E-62D9CB0C4DC7}"/>
              </a:ext>
            </a:extLst>
          </p:cNvPr>
          <p:cNvSpPr>
            <a:spLocks noGrp="1"/>
          </p:cNvSpPr>
          <p:nvPr>
            <p:ph idx="1"/>
          </p:nvPr>
        </p:nvSpPr>
        <p:spPr>
          <a:xfrm>
            <a:off x="685800" y="2057401"/>
            <a:ext cx="10820400" cy="4024125"/>
          </a:xfrm>
        </p:spPr>
        <p:txBody>
          <a:bodyPr/>
          <a:lstStyle/>
          <a:p>
            <a:pPr marL="0" indent="0">
              <a:buNone/>
            </a:pPr>
            <a:r>
              <a:rPr lang="en-US" dirty="0"/>
              <a:t>Another example of the evocative use of water is in Joe Wright’s version of </a:t>
            </a:r>
            <a:r>
              <a:rPr lang="en-US" i="1" dirty="0"/>
              <a:t>Pride &amp; Prejudice</a:t>
            </a:r>
            <a:r>
              <a:rPr lang="en-US" dirty="0"/>
              <a:t>, where the pouring rain echoes the lovers’ tumultuous emotions finally breaking free and pouring out of them.</a:t>
            </a:r>
          </a:p>
        </p:txBody>
      </p:sp>
      <p:pic>
        <p:nvPicPr>
          <p:cNvPr id="6" name="Picture 5">
            <a:extLst>
              <a:ext uri="{FF2B5EF4-FFF2-40B4-BE49-F238E27FC236}">
                <a16:creationId xmlns:a16="http://schemas.microsoft.com/office/drawing/2014/main" id="{62A4444E-4B80-451B-A00C-129BCAC64E6E}"/>
              </a:ext>
            </a:extLst>
          </p:cNvPr>
          <p:cNvPicPr>
            <a:picLocks noChangeAspect="1"/>
          </p:cNvPicPr>
          <p:nvPr/>
        </p:nvPicPr>
        <p:blipFill>
          <a:blip r:embed="rId2"/>
          <a:stretch>
            <a:fillRect/>
          </a:stretch>
        </p:blipFill>
        <p:spPr>
          <a:xfrm>
            <a:off x="2621280" y="3350429"/>
            <a:ext cx="6949440" cy="3007822"/>
          </a:xfrm>
          <a:prstGeom prst="rect">
            <a:avLst/>
          </a:prstGeom>
        </p:spPr>
      </p:pic>
    </p:spTree>
    <p:extLst>
      <p:ext uri="{BB962C8B-B14F-4D97-AF65-F5344CB8AC3E}">
        <p14:creationId xmlns:p14="http://schemas.microsoft.com/office/powerpoint/2010/main" val="156392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113E-0694-4487-85C5-7CCF16F6FAA0}"/>
              </a:ext>
            </a:extLst>
          </p:cNvPr>
          <p:cNvSpPr>
            <a:spLocks noGrp="1"/>
          </p:cNvSpPr>
          <p:nvPr>
            <p:ph type="title"/>
          </p:nvPr>
        </p:nvSpPr>
        <p:spPr/>
        <p:txBody>
          <a:bodyPr/>
          <a:lstStyle/>
          <a:p>
            <a:r>
              <a:rPr lang="en-US" dirty="0"/>
              <a:t>Symbolism in movies</a:t>
            </a:r>
          </a:p>
        </p:txBody>
      </p:sp>
      <p:sp>
        <p:nvSpPr>
          <p:cNvPr id="3" name="Content Placeholder 2">
            <a:extLst>
              <a:ext uri="{FF2B5EF4-FFF2-40B4-BE49-F238E27FC236}">
                <a16:creationId xmlns:a16="http://schemas.microsoft.com/office/drawing/2014/main" id="{7A014D81-7E4C-4BE8-BC29-F9F64FA1F2E1}"/>
              </a:ext>
            </a:extLst>
          </p:cNvPr>
          <p:cNvSpPr>
            <a:spLocks noGrp="1"/>
          </p:cNvSpPr>
          <p:nvPr>
            <p:ph idx="1"/>
          </p:nvPr>
        </p:nvSpPr>
        <p:spPr>
          <a:xfrm>
            <a:off x="658885" y="3132584"/>
            <a:ext cx="4473429" cy="1655987"/>
          </a:xfrm>
        </p:spPr>
        <p:txBody>
          <a:bodyPr/>
          <a:lstStyle/>
          <a:p>
            <a:pPr marL="0" indent="0">
              <a:buNone/>
            </a:pPr>
            <a:r>
              <a:rPr lang="en-US" dirty="0"/>
              <a:t>In Baz </a:t>
            </a:r>
            <a:r>
              <a:rPr lang="en-US" dirty="0" err="1"/>
              <a:t>Luhrman’s</a:t>
            </a:r>
            <a:r>
              <a:rPr lang="en-US" dirty="0"/>
              <a:t> </a:t>
            </a:r>
            <a:r>
              <a:rPr lang="en-US" i="1" dirty="0"/>
              <a:t>Moulin Rouge</a:t>
            </a:r>
            <a:r>
              <a:rPr lang="en-US" dirty="0"/>
              <a:t>, deeply saturated red is used throughout the club to signify the brooding passion found within.</a:t>
            </a:r>
          </a:p>
        </p:txBody>
      </p:sp>
      <p:pic>
        <p:nvPicPr>
          <p:cNvPr id="5" name="Picture 4">
            <a:extLst>
              <a:ext uri="{FF2B5EF4-FFF2-40B4-BE49-F238E27FC236}">
                <a16:creationId xmlns:a16="http://schemas.microsoft.com/office/drawing/2014/main" id="{0DBC7304-E639-4C68-9C43-EEFA8A3E2B7A}"/>
              </a:ext>
            </a:extLst>
          </p:cNvPr>
          <p:cNvPicPr>
            <a:picLocks noChangeAspect="1"/>
          </p:cNvPicPr>
          <p:nvPr/>
        </p:nvPicPr>
        <p:blipFill>
          <a:blip r:embed="rId2"/>
          <a:stretch>
            <a:fillRect/>
          </a:stretch>
        </p:blipFill>
        <p:spPr>
          <a:xfrm>
            <a:off x="5910452" y="2194560"/>
            <a:ext cx="5303520" cy="3532036"/>
          </a:xfrm>
          <a:prstGeom prst="rect">
            <a:avLst/>
          </a:prstGeom>
        </p:spPr>
      </p:pic>
    </p:spTree>
    <p:extLst>
      <p:ext uri="{BB962C8B-B14F-4D97-AF65-F5344CB8AC3E}">
        <p14:creationId xmlns:p14="http://schemas.microsoft.com/office/powerpoint/2010/main" val="388721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F4E3-8A9C-4E37-BB48-2967D163F737}"/>
              </a:ext>
            </a:extLst>
          </p:cNvPr>
          <p:cNvSpPr>
            <a:spLocks noGrp="1"/>
          </p:cNvSpPr>
          <p:nvPr>
            <p:ph type="title"/>
          </p:nvPr>
        </p:nvSpPr>
        <p:spPr/>
        <p:txBody>
          <a:bodyPr/>
          <a:lstStyle/>
          <a:p>
            <a:r>
              <a:rPr lang="en-US" dirty="0"/>
              <a:t>Symbolism in movies</a:t>
            </a:r>
          </a:p>
        </p:txBody>
      </p:sp>
      <p:sp>
        <p:nvSpPr>
          <p:cNvPr id="3" name="Content Placeholder 2">
            <a:extLst>
              <a:ext uri="{FF2B5EF4-FFF2-40B4-BE49-F238E27FC236}">
                <a16:creationId xmlns:a16="http://schemas.microsoft.com/office/drawing/2014/main" id="{05AEBB02-BF38-4D59-82A9-28CF88AC42C2}"/>
              </a:ext>
            </a:extLst>
          </p:cNvPr>
          <p:cNvSpPr>
            <a:spLocks noGrp="1"/>
          </p:cNvSpPr>
          <p:nvPr>
            <p:ph idx="1"/>
          </p:nvPr>
        </p:nvSpPr>
        <p:spPr/>
        <p:txBody>
          <a:bodyPr/>
          <a:lstStyle/>
          <a:p>
            <a:pPr marL="0" indent="0">
              <a:buNone/>
            </a:pPr>
            <a:r>
              <a:rPr lang="en-US" dirty="0"/>
              <a:t>Francis Ford Coppola’s </a:t>
            </a:r>
            <a:r>
              <a:rPr lang="en-US" i="1" dirty="0"/>
              <a:t>Apocalypse Now</a:t>
            </a:r>
            <a:r>
              <a:rPr lang="en-US" dirty="0"/>
              <a:t> shows many characters in masks or face paint, conveying to the audience that each character has assumed a new identity that enables them to carry out the atrocities expected of them.</a:t>
            </a:r>
          </a:p>
        </p:txBody>
      </p:sp>
      <p:pic>
        <p:nvPicPr>
          <p:cNvPr id="6" name="Picture 5">
            <a:extLst>
              <a:ext uri="{FF2B5EF4-FFF2-40B4-BE49-F238E27FC236}">
                <a16:creationId xmlns:a16="http://schemas.microsoft.com/office/drawing/2014/main" id="{524F066D-B347-485E-976E-798A2E368502}"/>
              </a:ext>
            </a:extLst>
          </p:cNvPr>
          <p:cNvPicPr>
            <a:picLocks noChangeAspect="1"/>
          </p:cNvPicPr>
          <p:nvPr/>
        </p:nvPicPr>
        <p:blipFill>
          <a:blip r:embed="rId2"/>
          <a:stretch>
            <a:fillRect/>
          </a:stretch>
        </p:blipFill>
        <p:spPr>
          <a:xfrm>
            <a:off x="513310" y="4114111"/>
            <a:ext cx="3657600" cy="1555387"/>
          </a:xfrm>
          <a:prstGeom prst="rect">
            <a:avLst/>
          </a:prstGeom>
        </p:spPr>
      </p:pic>
      <p:pic>
        <p:nvPicPr>
          <p:cNvPr id="8" name="Picture 7">
            <a:extLst>
              <a:ext uri="{FF2B5EF4-FFF2-40B4-BE49-F238E27FC236}">
                <a16:creationId xmlns:a16="http://schemas.microsoft.com/office/drawing/2014/main" id="{06D20DB1-0DDC-4A70-9106-C4EC9CC588B9}"/>
              </a:ext>
            </a:extLst>
          </p:cNvPr>
          <p:cNvPicPr>
            <a:picLocks noChangeAspect="1"/>
          </p:cNvPicPr>
          <p:nvPr/>
        </p:nvPicPr>
        <p:blipFill>
          <a:blip r:embed="rId3"/>
          <a:stretch>
            <a:fillRect/>
          </a:stretch>
        </p:blipFill>
        <p:spPr>
          <a:xfrm>
            <a:off x="8021090" y="4114111"/>
            <a:ext cx="3749040" cy="1590684"/>
          </a:xfrm>
          <a:prstGeom prst="rect">
            <a:avLst/>
          </a:prstGeom>
        </p:spPr>
      </p:pic>
      <p:pic>
        <p:nvPicPr>
          <p:cNvPr id="12" name="Picture 11">
            <a:extLst>
              <a:ext uri="{FF2B5EF4-FFF2-40B4-BE49-F238E27FC236}">
                <a16:creationId xmlns:a16="http://schemas.microsoft.com/office/drawing/2014/main" id="{BA01C05A-2301-4437-877D-F93D62411832}"/>
              </a:ext>
            </a:extLst>
          </p:cNvPr>
          <p:cNvPicPr>
            <a:picLocks noChangeAspect="1"/>
          </p:cNvPicPr>
          <p:nvPr/>
        </p:nvPicPr>
        <p:blipFill>
          <a:blip r:embed="rId4"/>
          <a:stretch>
            <a:fillRect/>
          </a:stretch>
        </p:blipFill>
        <p:spPr>
          <a:xfrm>
            <a:off x="4312920" y="3774916"/>
            <a:ext cx="3566160" cy="2389316"/>
          </a:xfrm>
          <a:prstGeom prst="rect">
            <a:avLst/>
          </a:prstGeom>
        </p:spPr>
      </p:pic>
    </p:spTree>
    <p:extLst>
      <p:ext uri="{BB962C8B-B14F-4D97-AF65-F5344CB8AC3E}">
        <p14:creationId xmlns:p14="http://schemas.microsoft.com/office/powerpoint/2010/main" val="889839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4243-8B2D-4240-ABEB-8339264AA654}"/>
              </a:ext>
            </a:extLst>
          </p:cNvPr>
          <p:cNvSpPr>
            <a:spLocks noGrp="1"/>
          </p:cNvSpPr>
          <p:nvPr>
            <p:ph type="title"/>
          </p:nvPr>
        </p:nvSpPr>
        <p:spPr/>
        <p:txBody>
          <a:bodyPr/>
          <a:lstStyle/>
          <a:p>
            <a:r>
              <a:rPr lang="en-US" dirty="0"/>
              <a:t>Symbolism in movies</a:t>
            </a:r>
          </a:p>
        </p:txBody>
      </p:sp>
      <p:pic>
        <p:nvPicPr>
          <p:cNvPr id="5" name="Content Placeholder 4">
            <a:extLst>
              <a:ext uri="{FF2B5EF4-FFF2-40B4-BE49-F238E27FC236}">
                <a16:creationId xmlns:a16="http://schemas.microsoft.com/office/drawing/2014/main" id="{A82D7EA3-97FE-47B5-80E8-29AA522EDEAF}"/>
              </a:ext>
            </a:extLst>
          </p:cNvPr>
          <p:cNvPicPr>
            <a:picLocks noGrp="1" noChangeAspect="1"/>
          </p:cNvPicPr>
          <p:nvPr>
            <p:ph idx="1"/>
          </p:nvPr>
        </p:nvPicPr>
        <p:blipFill rotWithShape="1">
          <a:blip r:embed="rId2"/>
          <a:srcRect l="25532"/>
          <a:stretch/>
        </p:blipFill>
        <p:spPr>
          <a:xfrm>
            <a:off x="780176" y="2210703"/>
            <a:ext cx="5327670" cy="4024313"/>
          </a:xfrm>
        </p:spPr>
      </p:pic>
      <p:sp>
        <p:nvSpPr>
          <p:cNvPr id="6" name="TextBox 5">
            <a:extLst>
              <a:ext uri="{FF2B5EF4-FFF2-40B4-BE49-F238E27FC236}">
                <a16:creationId xmlns:a16="http://schemas.microsoft.com/office/drawing/2014/main" id="{D8A702D1-C459-41F8-B5CF-B609BAAA405A}"/>
              </a:ext>
            </a:extLst>
          </p:cNvPr>
          <p:cNvSpPr txBox="1"/>
          <p:nvPr/>
        </p:nvSpPr>
        <p:spPr>
          <a:xfrm>
            <a:off x="6635692" y="3095535"/>
            <a:ext cx="4870508" cy="2308324"/>
          </a:xfrm>
          <a:prstGeom prst="rect">
            <a:avLst/>
          </a:prstGeom>
          <a:noFill/>
        </p:spPr>
        <p:txBody>
          <a:bodyPr wrap="square" rtlCol="0">
            <a:spAutoFit/>
          </a:bodyPr>
          <a:lstStyle/>
          <a:p>
            <a:r>
              <a:rPr lang="en-US" dirty="0"/>
              <a:t>Mirrors are also often used to convey details of a character’s self-perception.</a:t>
            </a:r>
          </a:p>
          <a:p>
            <a:endParaRPr lang="en-US" dirty="0"/>
          </a:p>
          <a:p>
            <a:r>
              <a:rPr lang="en-US" dirty="0"/>
              <a:t>In Darren Aronofsky’s </a:t>
            </a:r>
            <a:r>
              <a:rPr lang="en-US" i="1" dirty="0"/>
              <a:t>Black Swan</a:t>
            </a:r>
            <a:r>
              <a:rPr lang="en-US" dirty="0"/>
              <a:t>, Nina is constantly surrounded by mirrors that fuel her obsession and paranoia; the final broken mirror echoes the fractures in her psyche.</a:t>
            </a:r>
          </a:p>
        </p:txBody>
      </p:sp>
    </p:spTree>
    <p:extLst>
      <p:ext uri="{BB962C8B-B14F-4D97-AF65-F5344CB8AC3E}">
        <p14:creationId xmlns:p14="http://schemas.microsoft.com/office/powerpoint/2010/main" val="288956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0BE7-06FB-40E0-B759-86035FB5E1A0}"/>
              </a:ext>
            </a:extLst>
          </p:cNvPr>
          <p:cNvSpPr>
            <a:spLocks noGrp="1"/>
          </p:cNvSpPr>
          <p:nvPr>
            <p:ph type="title"/>
          </p:nvPr>
        </p:nvSpPr>
        <p:spPr/>
        <p:txBody>
          <a:bodyPr/>
          <a:lstStyle/>
          <a:p>
            <a:r>
              <a:rPr lang="en-US" dirty="0"/>
              <a:t>Symbolism in movies</a:t>
            </a:r>
          </a:p>
        </p:txBody>
      </p:sp>
      <p:sp>
        <p:nvSpPr>
          <p:cNvPr id="3" name="Content Placeholder 2">
            <a:extLst>
              <a:ext uri="{FF2B5EF4-FFF2-40B4-BE49-F238E27FC236}">
                <a16:creationId xmlns:a16="http://schemas.microsoft.com/office/drawing/2014/main" id="{DF580F37-3592-4DB6-96D2-1749D4C42309}"/>
              </a:ext>
            </a:extLst>
          </p:cNvPr>
          <p:cNvSpPr>
            <a:spLocks noGrp="1"/>
          </p:cNvSpPr>
          <p:nvPr>
            <p:ph idx="1"/>
          </p:nvPr>
        </p:nvSpPr>
        <p:spPr/>
        <p:txBody>
          <a:bodyPr/>
          <a:lstStyle/>
          <a:p>
            <a:pPr marL="0" indent="0">
              <a:buNone/>
            </a:pPr>
            <a:r>
              <a:rPr lang="en-US" dirty="0"/>
              <a:t>But of course not all symbolism is dark. The seedling cherished by the robots in Disney/Pixar’s </a:t>
            </a:r>
            <a:r>
              <a:rPr lang="en-US" i="1" dirty="0"/>
              <a:t>WALL-E </a:t>
            </a:r>
            <a:r>
              <a:rPr lang="en-US" dirty="0"/>
              <a:t>stands for hope, and the promise of new life.</a:t>
            </a:r>
          </a:p>
        </p:txBody>
      </p:sp>
      <p:pic>
        <p:nvPicPr>
          <p:cNvPr id="5" name="Picture 4">
            <a:extLst>
              <a:ext uri="{FF2B5EF4-FFF2-40B4-BE49-F238E27FC236}">
                <a16:creationId xmlns:a16="http://schemas.microsoft.com/office/drawing/2014/main" id="{C0B2122E-E6F3-4FDE-A486-F4152745F7B6}"/>
              </a:ext>
            </a:extLst>
          </p:cNvPr>
          <p:cNvPicPr>
            <a:picLocks noChangeAspect="1"/>
          </p:cNvPicPr>
          <p:nvPr/>
        </p:nvPicPr>
        <p:blipFill>
          <a:blip r:embed="rId2"/>
          <a:stretch>
            <a:fillRect/>
          </a:stretch>
        </p:blipFill>
        <p:spPr>
          <a:xfrm>
            <a:off x="3414712" y="3098294"/>
            <a:ext cx="5362575" cy="3257550"/>
          </a:xfrm>
          <a:prstGeom prst="rect">
            <a:avLst/>
          </a:prstGeom>
        </p:spPr>
      </p:pic>
    </p:spTree>
    <p:extLst>
      <p:ext uri="{BB962C8B-B14F-4D97-AF65-F5344CB8AC3E}">
        <p14:creationId xmlns:p14="http://schemas.microsoft.com/office/powerpoint/2010/main" val="85451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1592-E706-4C16-B0C7-E1C65DA27254}"/>
              </a:ext>
            </a:extLst>
          </p:cNvPr>
          <p:cNvSpPr>
            <a:spLocks noGrp="1"/>
          </p:cNvSpPr>
          <p:nvPr>
            <p:ph type="title"/>
          </p:nvPr>
        </p:nvSpPr>
        <p:spPr/>
        <p:txBody>
          <a:bodyPr/>
          <a:lstStyle/>
          <a:p>
            <a:r>
              <a:rPr lang="en-US" dirty="0"/>
              <a:t>Symbolism in </a:t>
            </a:r>
            <a:r>
              <a:rPr lang="en-US" dirty="0" err="1"/>
              <a:t>vr</a:t>
            </a:r>
            <a:endParaRPr lang="en-US" dirty="0"/>
          </a:p>
        </p:txBody>
      </p:sp>
      <p:sp>
        <p:nvSpPr>
          <p:cNvPr id="3" name="Content Placeholder 2">
            <a:extLst>
              <a:ext uri="{FF2B5EF4-FFF2-40B4-BE49-F238E27FC236}">
                <a16:creationId xmlns:a16="http://schemas.microsoft.com/office/drawing/2014/main" id="{AE432B0C-0B12-4A47-937A-EED90141AE89}"/>
              </a:ext>
            </a:extLst>
          </p:cNvPr>
          <p:cNvSpPr>
            <a:spLocks noGrp="1"/>
          </p:cNvSpPr>
          <p:nvPr>
            <p:ph idx="1"/>
          </p:nvPr>
        </p:nvSpPr>
        <p:spPr>
          <a:xfrm>
            <a:off x="649538" y="2553699"/>
            <a:ext cx="4820084" cy="3305843"/>
          </a:xfrm>
        </p:spPr>
        <p:txBody>
          <a:bodyPr>
            <a:noAutofit/>
          </a:bodyPr>
          <a:lstStyle/>
          <a:p>
            <a:pPr marL="0" indent="0">
              <a:buNone/>
            </a:pPr>
            <a:r>
              <a:rPr lang="en-US" dirty="0"/>
              <a:t>When first activating the VR experience </a:t>
            </a:r>
            <a:r>
              <a:rPr lang="en-US" i="1" dirty="0"/>
              <a:t>Flow,</a:t>
            </a:r>
            <a:r>
              <a:rPr lang="en-US" dirty="0"/>
              <a:t> the white eye shapes peering out of pure darkness are pretty off-putting. </a:t>
            </a:r>
          </a:p>
          <a:p>
            <a:pPr marL="0" indent="0">
              <a:buNone/>
            </a:pPr>
            <a:endParaRPr lang="en-US" dirty="0"/>
          </a:p>
          <a:p>
            <a:pPr marL="0" indent="0">
              <a:buNone/>
            </a:pPr>
            <a:r>
              <a:rPr lang="en-US" dirty="0"/>
              <a:t>Having a flashlight that only accentuates the dark forms surrounding those eyes creates an even more ominous sense of foreboding.</a:t>
            </a:r>
          </a:p>
        </p:txBody>
      </p:sp>
      <p:pic>
        <p:nvPicPr>
          <p:cNvPr id="4" name="Picture 3">
            <a:extLst>
              <a:ext uri="{FF2B5EF4-FFF2-40B4-BE49-F238E27FC236}">
                <a16:creationId xmlns:a16="http://schemas.microsoft.com/office/drawing/2014/main" id="{8BA05AB7-DCBA-4E8B-91A2-E53D92C13DB3}"/>
              </a:ext>
            </a:extLst>
          </p:cNvPr>
          <p:cNvPicPr>
            <a:picLocks noChangeAspect="1"/>
          </p:cNvPicPr>
          <p:nvPr/>
        </p:nvPicPr>
        <p:blipFill rotWithShape="1">
          <a:blip r:embed="rId2"/>
          <a:srcRect l="15000" t="18005" r="15748" b="9918"/>
          <a:stretch/>
        </p:blipFill>
        <p:spPr>
          <a:xfrm>
            <a:off x="5906067" y="2587847"/>
            <a:ext cx="5742746" cy="3237549"/>
          </a:xfrm>
          <a:prstGeom prst="rect">
            <a:avLst/>
          </a:prstGeom>
        </p:spPr>
      </p:pic>
    </p:spTree>
    <p:extLst>
      <p:ext uri="{BB962C8B-B14F-4D97-AF65-F5344CB8AC3E}">
        <p14:creationId xmlns:p14="http://schemas.microsoft.com/office/powerpoint/2010/main" val="3802753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6903-EE74-478D-A3ED-89E1C091EC19}"/>
              </a:ext>
            </a:extLst>
          </p:cNvPr>
          <p:cNvSpPr>
            <a:spLocks noGrp="1"/>
          </p:cNvSpPr>
          <p:nvPr>
            <p:ph type="title"/>
          </p:nvPr>
        </p:nvSpPr>
        <p:spPr/>
        <p:txBody>
          <a:bodyPr/>
          <a:lstStyle/>
          <a:p>
            <a:r>
              <a:rPr lang="en-US" dirty="0"/>
              <a:t>Symbolism in </a:t>
            </a:r>
            <a:r>
              <a:rPr lang="en-US" dirty="0" err="1"/>
              <a:t>vr</a:t>
            </a:r>
            <a:endParaRPr lang="en-US" dirty="0"/>
          </a:p>
        </p:txBody>
      </p:sp>
      <p:sp>
        <p:nvSpPr>
          <p:cNvPr id="3" name="Content Placeholder 2">
            <a:extLst>
              <a:ext uri="{FF2B5EF4-FFF2-40B4-BE49-F238E27FC236}">
                <a16:creationId xmlns:a16="http://schemas.microsoft.com/office/drawing/2014/main" id="{B6E53D13-AA0A-4994-B51E-88A4ECEFFF2D}"/>
              </a:ext>
            </a:extLst>
          </p:cNvPr>
          <p:cNvSpPr>
            <a:spLocks noGrp="1"/>
          </p:cNvSpPr>
          <p:nvPr>
            <p:ph idx="1"/>
          </p:nvPr>
        </p:nvSpPr>
        <p:spPr/>
        <p:txBody>
          <a:bodyPr/>
          <a:lstStyle/>
          <a:p>
            <a:pPr marL="0" indent="0">
              <a:buNone/>
            </a:pPr>
            <a:r>
              <a:rPr lang="en-US" dirty="0"/>
              <a:t>The mountains in </a:t>
            </a:r>
            <a:r>
              <a:rPr lang="en-US" i="1" dirty="0"/>
              <a:t>Lucky’s Tale</a:t>
            </a:r>
            <a:r>
              <a:rPr lang="en-US" dirty="0"/>
              <a:t> are used to provide pragmatic obstacles to progression—but could offer a challenge rising up in the distance…</a:t>
            </a:r>
          </a:p>
        </p:txBody>
      </p:sp>
      <p:pic>
        <p:nvPicPr>
          <p:cNvPr id="5" name="Picture 4">
            <a:extLst>
              <a:ext uri="{FF2B5EF4-FFF2-40B4-BE49-F238E27FC236}">
                <a16:creationId xmlns:a16="http://schemas.microsoft.com/office/drawing/2014/main" id="{B0DFA102-28C6-4596-B42B-39DF02ADACC7}"/>
              </a:ext>
            </a:extLst>
          </p:cNvPr>
          <p:cNvPicPr>
            <a:picLocks noChangeAspect="1"/>
          </p:cNvPicPr>
          <p:nvPr/>
        </p:nvPicPr>
        <p:blipFill>
          <a:blip r:embed="rId2"/>
          <a:stretch>
            <a:fillRect/>
          </a:stretch>
        </p:blipFill>
        <p:spPr>
          <a:xfrm>
            <a:off x="3336470" y="3018285"/>
            <a:ext cx="5760720" cy="3200400"/>
          </a:xfrm>
          <a:prstGeom prst="rect">
            <a:avLst/>
          </a:prstGeom>
        </p:spPr>
      </p:pic>
    </p:spTree>
    <p:extLst>
      <p:ext uri="{BB962C8B-B14F-4D97-AF65-F5344CB8AC3E}">
        <p14:creationId xmlns:p14="http://schemas.microsoft.com/office/powerpoint/2010/main" val="195647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098-F6BF-484A-BF4B-1F513EC17748}"/>
              </a:ext>
            </a:extLst>
          </p:cNvPr>
          <p:cNvSpPr>
            <a:spLocks noGrp="1"/>
          </p:cNvSpPr>
          <p:nvPr>
            <p:ph type="title"/>
          </p:nvPr>
        </p:nvSpPr>
        <p:spPr/>
        <p:txBody>
          <a:bodyPr/>
          <a:lstStyle/>
          <a:p>
            <a:r>
              <a:rPr lang="en-US" dirty="0"/>
              <a:t>Symbolism in </a:t>
            </a:r>
            <a:r>
              <a:rPr lang="en-US" dirty="0" err="1"/>
              <a:t>vr</a:t>
            </a:r>
            <a:endParaRPr lang="en-US" dirty="0"/>
          </a:p>
        </p:txBody>
      </p:sp>
      <p:sp>
        <p:nvSpPr>
          <p:cNvPr id="3" name="Content Placeholder 2">
            <a:extLst>
              <a:ext uri="{FF2B5EF4-FFF2-40B4-BE49-F238E27FC236}">
                <a16:creationId xmlns:a16="http://schemas.microsoft.com/office/drawing/2014/main" id="{51FFB079-9E0B-4482-ACAC-D9CCC1AB2721}"/>
              </a:ext>
            </a:extLst>
          </p:cNvPr>
          <p:cNvSpPr>
            <a:spLocks noGrp="1"/>
          </p:cNvSpPr>
          <p:nvPr>
            <p:ph idx="1"/>
          </p:nvPr>
        </p:nvSpPr>
        <p:spPr>
          <a:xfrm>
            <a:off x="7122252" y="2194560"/>
            <a:ext cx="4383947" cy="4024125"/>
          </a:xfrm>
        </p:spPr>
        <p:txBody>
          <a:bodyPr/>
          <a:lstStyle/>
          <a:p>
            <a:pPr marL="0" indent="0">
              <a:buNone/>
            </a:pPr>
            <a:endParaRPr lang="en-US" dirty="0"/>
          </a:p>
          <a:p>
            <a:pPr marL="0" indent="0">
              <a:buNone/>
            </a:pPr>
            <a:endParaRPr lang="en-US" dirty="0"/>
          </a:p>
          <a:p>
            <a:pPr marL="0" indent="0">
              <a:buNone/>
            </a:pPr>
            <a:r>
              <a:rPr lang="en-US" dirty="0"/>
              <a:t>Being chased by file folders in </a:t>
            </a:r>
            <a:r>
              <a:rPr lang="en-US" i="1" dirty="0"/>
              <a:t>The Cubicle</a:t>
            </a:r>
            <a:r>
              <a:rPr lang="en-US" dirty="0"/>
              <a:t> stirs up horrible bureaucratic nightmares, and could hearken a new wave of symbolic meaning for the 21</a:t>
            </a:r>
            <a:r>
              <a:rPr lang="en-US" baseline="30000" dirty="0"/>
              <a:t>st</a:t>
            </a:r>
            <a:r>
              <a:rPr lang="en-US" dirty="0"/>
              <a:t> century.</a:t>
            </a:r>
          </a:p>
        </p:txBody>
      </p:sp>
      <p:pic>
        <p:nvPicPr>
          <p:cNvPr id="5" name="Picture 4">
            <a:extLst>
              <a:ext uri="{FF2B5EF4-FFF2-40B4-BE49-F238E27FC236}">
                <a16:creationId xmlns:a16="http://schemas.microsoft.com/office/drawing/2014/main" id="{90C95670-3E21-47BF-BC48-032D2441771C}"/>
              </a:ext>
            </a:extLst>
          </p:cNvPr>
          <p:cNvPicPr>
            <a:picLocks noChangeAspect="1"/>
          </p:cNvPicPr>
          <p:nvPr/>
        </p:nvPicPr>
        <p:blipFill>
          <a:blip r:embed="rId2"/>
          <a:stretch>
            <a:fillRect/>
          </a:stretch>
        </p:blipFill>
        <p:spPr>
          <a:xfrm>
            <a:off x="662474" y="2399659"/>
            <a:ext cx="6126480" cy="3446145"/>
          </a:xfrm>
          <a:prstGeom prst="rect">
            <a:avLst/>
          </a:prstGeom>
        </p:spPr>
      </p:pic>
    </p:spTree>
    <p:extLst>
      <p:ext uri="{BB962C8B-B14F-4D97-AF65-F5344CB8AC3E}">
        <p14:creationId xmlns:p14="http://schemas.microsoft.com/office/powerpoint/2010/main" val="210439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B3BF-93CE-4256-9D05-003611D32CBC}"/>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254A199F-1B48-4766-9549-E8D44DBC9FB4}"/>
              </a:ext>
            </a:extLst>
          </p:cNvPr>
          <p:cNvSpPr>
            <a:spLocks noGrp="1"/>
          </p:cNvSpPr>
          <p:nvPr>
            <p:ph idx="1"/>
          </p:nvPr>
        </p:nvSpPr>
        <p:spPr/>
        <p:txBody>
          <a:bodyPr/>
          <a:lstStyle/>
          <a:p>
            <a:r>
              <a:rPr lang="en-US" dirty="0"/>
              <a:t>With only a scant handful of researchers, the evidence cannot be conclusive. However there are definite indicators of a strong relationship between VR and dreams.</a:t>
            </a:r>
          </a:p>
          <a:p>
            <a:endParaRPr lang="en-US" dirty="0"/>
          </a:p>
          <a:p>
            <a:r>
              <a:rPr lang="en-US"/>
              <a:t>There is </a:t>
            </a:r>
            <a:r>
              <a:rPr lang="en-US" dirty="0"/>
              <a:t>a wide variety of anecdotes available that suggest that VR usage increases both awareness of and intensity of dreams.</a:t>
            </a:r>
          </a:p>
          <a:p>
            <a:endParaRPr lang="en-US" dirty="0"/>
          </a:p>
          <a:p>
            <a:r>
              <a:rPr lang="en-US" dirty="0"/>
              <a:t>Thoughtful incorporation of universal symbols are likely to increase the effectiveness of VR applications.</a:t>
            </a:r>
          </a:p>
        </p:txBody>
      </p:sp>
    </p:spTree>
    <p:extLst>
      <p:ext uri="{BB962C8B-B14F-4D97-AF65-F5344CB8AC3E}">
        <p14:creationId xmlns:p14="http://schemas.microsoft.com/office/powerpoint/2010/main" val="32979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1A7D-6D04-4F2E-AD67-2B8AC6A17D5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F304581-78BA-47D7-97AE-648AA5677E00}"/>
              </a:ext>
            </a:extLst>
          </p:cNvPr>
          <p:cNvSpPr>
            <a:spLocks noGrp="1"/>
          </p:cNvSpPr>
          <p:nvPr>
            <p:ph idx="1"/>
          </p:nvPr>
        </p:nvSpPr>
        <p:spPr>
          <a:xfrm>
            <a:off x="685800" y="2194560"/>
            <a:ext cx="10820400" cy="4024125"/>
          </a:xfrm>
        </p:spPr>
        <p:txBody>
          <a:bodyPr>
            <a:normAutofit/>
          </a:bodyPr>
          <a:lstStyle/>
          <a:p>
            <a:pPr marL="0" indent="0">
              <a:buNone/>
            </a:pPr>
            <a:endParaRPr lang="en-US" dirty="0"/>
          </a:p>
          <a:p>
            <a:pPr marL="457200" lvl="0" indent="-457200">
              <a:buAutoNum type="arabicPeriod"/>
            </a:pPr>
            <a:r>
              <a:rPr lang="en-US" dirty="0"/>
              <a:t>Determine whether there is evidence to support the hypothesis that our</a:t>
            </a:r>
          </a:p>
          <a:p>
            <a:pPr marL="0" lvl="0" indent="0">
              <a:buNone/>
            </a:pPr>
            <a:r>
              <a:rPr lang="en-US" dirty="0"/>
              <a:t>optical nerves and neurons can’t tell the difference between VR and dreams.</a:t>
            </a:r>
          </a:p>
          <a:p>
            <a:pPr marL="457200" lvl="0" indent="-457200">
              <a:buAutoNum type="arabicPeriod"/>
            </a:pPr>
            <a:endParaRPr lang="en-US" dirty="0"/>
          </a:p>
          <a:p>
            <a:pPr marL="457200" lvl="0" indent="-457200">
              <a:lnSpc>
                <a:spcPct val="100000"/>
              </a:lnSpc>
              <a:buAutoNum type="arabicPeriod" startAt="2"/>
            </a:pPr>
            <a:r>
              <a:rPr lang="en-US" dirty="0"/>
              <a:t>Determine whether content creators can leverage the extant</a:t>
            </a:r>
          </a:p>
          <a:p>
            <a:pPr marL="0" lvl="0" indent="0">
              <a:lnSpc>
                <a:spcPct val="100000"/>
              </a:lnSpc>
              <a:buNone/>
            </a:pPr>
            <a:r>
              <a:rPr lang="en-US" dirty="0"/>
              <a:t>understanding of symbols and imagery that our brains associate with dreams</a:t>
            </a:r>
          </a:p>
          <a:p>
            <a:pPr marL="0" lvl="0" indent="0">
              <a:lnSpc>
                <a:spcPct val="100000"/>
              </a:lnSpc>
              <a:buNone/>
            </a:pPr>
            <a:r>
              <a:rPr lang="en-US" dirty="0"/>
              <a:t>to create more compelling and emotionally evocative VR experiences.</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108426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AE29-0ED8-4BA7-8AFA-12BBBF425AB2}"/>
              </a:ext>
            </a:extLst>
          </p:cNvPr>
          <p:cNvSpPr>
            <a:spLocks noGrp="1"/>
          </p:cNvSpPr>
          <p:nvPr>
            <p:ph type="title"/>
          </p:nvPr>
        </p:nvSpPr>
        <p:spPr/>
        <p:txBody>
          <a:bodyPr/>
          <a:lstStyle/>
          <a:p>
            <a:r>
              <a:rPr lang="en-US" dirty="0"/>
              <a:t>Suggested next steps</a:t>
            </a:r>
          </a:p>
        </p:txBody>
      </p:sp>
      <p:sp>
        <p:nvSpPr>
          <p:cNvPr id="3" name="Content Placeholder 2">
            <a:extLst>
              <a:ext uri="{FF2B5EF4-FFF2-40B4-BE49-F238E27FC236}">
                <a16:creationId xmlns:a16="http://schemas.microsoft.com/office/drawing/2014/main" id="{178F1B37-9810-4B31-9426-69069EF46EC7}"/>
              </a:ext>
            </a:extLst>
          </p:cNvPr>
          <p:cNvSpPr>
            <a:spLocks noGrp="1"/>
          </p:cNvSpPr>
          <p:nvPr>
            <p:ph idx="1"/>
          </p:nvPr>
        </p:nvSpPr>
        <p:spPr/>
        <p:txBody>
          <a:bodyPr/>
          <a:lstStyle/>
          <a:p>
            <a:r>
              <a:rPr lang="en-US" dirty="0"/>
              <a:t>Complete additional peer-reviewed research that could provide confirmation as to the relationship between VR experiences and dreams.</a:t>
            </a:r>
          </a:p>
          <a:p>
            <a:endParaRPr lang="en-US" dirty="0"/>
          </a:p>
          <a:p>
            <a:r>
              <a:rPr lang="en-US" dirty="0"/>
              <a:t>Continue to collect anecdotal reports from VR users regarding their experiences in and out of VR, particularly with regard to their dreams.</a:t>
            </a:r>
          </a:p>
          <a:p>
            <a:endParaRPr lang="en-US" dirty="0"/>
          </a:p>
          <a:p>
            <a:r>
              <a:rPr lang="en-US" dirty="0"/>
              <a:t>Develop VR applications that incorporate symbolism, and complete UX assessment as to their relative efficacy in contrast with applications that don’t use symbolism.</a:t>
            </a:r>
          </a:p>
          <a:p>
            <a:endParaRPr lang="en-US" dirty="0"/>
          </a:p>
        </p:txBody>
      </p:sp>
    </p:spTree>
    <p:extLst>
      <p:ext uri="{BB962C8B-B14F-4D97-AF65-F5344CB8AC3E}">
        <p14:creationId xmlns:p14="http://schemas.microsoft.com/office/powerpoint/2010/main" val="3076755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A144-4E35-4AB5-B15B-5F30A163C558}"/>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D7CC82F1-90E5-4E2A-8B5A-377A0475FA38}"/>
              </a:ext>
            </a:extLst>
          </p:cNvPr>
          <p:cNvSpPr>
            <a:spLocks noGrp="1"/>
          </p:cNvSpPr>
          <p:nvPr>
            <p:ph idx="1"/>
          </p:nvPr>
        </p:nvSpPr>
        <p:spPr/>
        <p:txBody>
          <a:bodyPr>
            <a:normAutofit fontScale="70000" lnSpcReduction="20000"/>
          </a:bodyPr>
          <a:lstStyle/>
          <a:p>
            <a:pPr marL="0" indent="0">
              <a:buNone/>
            </a:pPr>
            <a:r>
              <a:rPr lang="en-US" i="1" dirty="0">
                <a:hlinkClick r:id="rId2"/>
              </a:rPr>
              <a:t>Symbols*Images*Codes</a:t>
            </a:r>
            <a:r>
              <a:rPr lang="en-US" dirty="0">
                <a:hlinkClick r:id="rId2"/>
              </a:rPr>
              <a:t> by Pamela Jaye Smith</a:t>
            </a:r>
            <a:endParaRPr lang="en-US" i="1" dirty="0"/>
          </a:p>
          <a:p>
            <a:pPr marL="0" indent="0">
              <a:buNone/>
            </a:pPr>
            <a:r>
              <a:rPr lang="en-US" u="sng" dirty="0">
                <a:hlinkClick r:id="rId3"/>
              </a:rPr>
              <a:t>https://www.reddit.com/r/Vive/comments/49ull2/vrs_effect_on_dream_comprehension/</a:t>
            </a:r>
            <a:endParaRPr lang="en-US" dirty="0"/>
          </a:p>
          <a:p>
            <a:pPr marL="0" indent="0">
              <a:buNone/>
            </a:pPr>
            <a:r>
              <a:rPr lang="en-US" u="sng" dirty="0">
                <a:hlinkClick r:id="rId4"/>
              </a:rPr>
              <a:t>https://www.reddit.com/r/Dreams/comments/533tsp/virtual_reality_encourages_gamers_to_have_lucid/</a:t>
            </a:r>
            <a:r>
              <a:rPr lang="en-US" dirty="0"/>
              <a:t> </a:t>
            </a:r>
          </a:p>
          <a:p>
            <a:pPr marL="0" indent="0">
              <a:buNone/>
            </a:pPr>
            <a:r>
              <a:rPr lang="en-US" u="sng" dirty="0">
                <a:hlinkClick r:id="rId5"/>
              </a:rPr>
              <a:t>https://www.reddit.com/r/Vive/comments/4zdvxl/virtual_reality_changed_my_dreams/</a:t>
            </a:r>
            <a:endParaRPr lang="en-US" dirty="0"/>
          </a:p>
          <a:p>
            <a:pPr marL="0" indent="0">
              <a:buNone/>
            </a:pPr>
            <a:r>
              <a:rPr lang="en-US" u="sng" dirty="0">
                <a:hlinkClick r:id="rId6"/>
              </a:rPr>
              <a:t>http://elevr.com/lucid-dreams-the-original-virtual-reality/</a:t>
            </a:r>
            <a:r>
              <a:rPr lang="en-US" dirty="0"/>
              <a:t> </a:t>
            </a:r>
          </a:p>
          <a:p>
            <a:pPr marL="0" indent="0">
              <a:buNone/>
            </a:pPr>
            <a:r>
              <a:rPr lang="en-US" u="sng" dirty="0">
                <a:hlinkClick r:id="rId7"/>
              </a:rPr>
              <a:t>https://www.ncbi.nlm.nih.gov/pmc/articles/PMC4191565/</a:t>
            </a:r>
            <a:endParaRPr lang="en-US" u="sng" dirty="0"/>
          </a:p>
          <a:p>
            <a:pPr marL="0" indent="0">
              <a:buNone/>
            </a:pPr>
            <a:r>
              <a:rPr lang="en-US" dirty="0">
                <a:hlinkClick r:id="rId8"/>
              </a:rPr>
              <a:t>https://www.secretenergy.com/news/the-50-most-common-dream-symbols-and-their-hidden-meanings/</a:t>
            </a:r>
            <a:endParaRPr lang="en-US" dirty="0"/>
          </a:p>
          <a:p>
            <a:pPr marL="0" indent="0">
              <a:buNone/>
            </a:pPr>
            <a:r>
              <a:rPr lang="en-US" u="sng" dirty="0">
                <a:hlinkClick r:id="rId9"/>
              </a:rPr>
              <a:t>https://www.psychologytoday.com/blog/dream-catcher/201701/virtual-reality-and-dream-research</a:t>
            </a:r>
            <a:endParaRPr lang="en-US" dirty="0"/>
          </a:p>
          <a:p>
            <a:pPr marL="0" indent="0">
              <a:buNone/>
            </a:pPr>
            <a:r>
              <a:rPr lang="en-US" u="sng" dirty="0">
                <a:hlinkClick r:id="rId10"/>
              </a:rPr>
              <a:t>https://www.theatlantic.com/science/archive/2016/09/virtual-reality-may-help-you-control-your-dreams/500156/</a:t>
            </a:r>
            <a:r>
              <a:rPr lang="en-US" dirty="0"/>
              <a:t> </a:t>
            </a:r>
          </a:p>
          <a:p>
            <a:pPr marL="0" indent="0">
              <a:buNone/>
            </a:pPr>
            <a:r>
              <a:rPr lang="en-US" u="sng" dirty="0">
                <a:hlinkClick r:id="rId11"/>
              </a:rPr>
              <a:t>https://therivardreport.com/neuroscientist-will-hack-your-dreams-at-pearl-stable/</a:t>
            </a:r>
            <a:r>
              <a:rPr lang="en-US" dirty="0"/>
              <a:t> </a:t>
            </a:r>
          </a:p>
          <a:p>
            <a:pPr marL="0" indent="0">
              <a:buNone/>
            </a:pPr>
            <a:r>
              <a:rPr lang="en-US" u="sng" dirty="0">
                <a:hlinkClick r:id="rId12"/>
              </a:rPr>
              <a:t>https://www.nextnature.net/2009/04/a-society-of-simulations/</a:t>
            </a:r>
            <a:r>
              <a:rPr lang="en-US" dirty="0"/>
              <a:t> </a:t>
            </a:r>
          </a:p>
          <a:p>
            <a:pPr marL="0" indent="0">
              <a:buNone/>
            </a:pPr>
            <a:r>
              <a:rPr lang="en-US" u="sng" dirty="0">
                <a:hlinkClick r:id="rId13"/>
              </a:rPr>
              <a:t>http://sites.macewan.ca/macewantoday/files/2016/05/16-05-DreamTimeMagazine-RiftInReality.pdf</a:t>
            </a:r>
            <a:r>
              <a:rPr lang="en-US" dirty="0"/>
              <a:t> </a:t>
            </a:r>
          </a:p>
          <a:p>
            <a:pPr marL="0" indent="0">
              <a:buNone/>
            </a:pPr>
            <a:r>
              <a:rPr lang="en-US" u="sng" dirty="0">
                <a:hlinkClick r:id="rId14"/>
              </a:rPr>
              <a:t>https://www.ncbi.nlm.nih.gov/pmc/articles/PMC2814941/</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9740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AFEC-5DE2-40CF-BA4A-C3151DF2F9B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7356A6DD-292C-4AD3-A93C-FC59709E0F8D}"/>
              </a:ext>
            </a:extLst>
          </p:cNvPr>
          <p:cNvSpPr>
            <a:spLocks noGrp="1"/>
          </p:cNvSpPr>
          <p:nvPr>
            <p:ph idx="1"/>
          </p:nvPr>
        </p:nvSpPr>
        <p:spPr/>
        <p:txBody>
          <a:bodyPr/>
          <a:lstStyle/>
          <a:p>
            <a:pPr marL="0" lvl="0" indent="0">
              <a:buNone/>
            </a:pPr>
            <a:endParaRPr lang="en-US" dirty="0"/>
          </a:p>
          <a:p>
            <a:pPr marL="285750" lvl="0" indent="-285750">
              <a:buFontTx/>
              <a:buChar char="-"/>
            </a:pPr>
            <a:r>
              <a:rPr lang="en-US" dirty="0"/>
              <a:t>Review the available research on how our brains process both VR and dreams.</a:t>
            </a:r>
          </a:p>
          <a:p>
            <a:pPr marL="285750" lvl="0" indent="-285750">
              <a:buFontTx/>
              <a:buChar char="-"/>
            </a:pPr>
            <a:endParaRPr lang="en-US" dirty="0"/>
          </a:p>
          <a:p>
            <a:pPr marL="285750" lvl="0" indent="-285750">
              <a:buFontTx/>
              <a:buChar char="-"/>
            </a:pPr>
            <a:r>
              <a:rPr lang="en-US" dirty="0"/>
              <a:t>Review anecdotal reports on users’ experiences of VR and dreams.</a:t>
            </a:r>
          </a:p>
          <a:p>
            <a:pPr marL="285750" lvl="0" indent="-285750">
              <a:buFontTx/>
              <a:buChar char="-"/>
            </a:pPr>
            <a:endParaRPr lang="en-US" dirty="0"/>
          </a:p>
          <a:p>
            <a:pPr marL="285750" lvl="0" indent="-285750">
              <a:buFontTx/>
              <a:buChar char="-"/>
            </a:pPr>
            <a:r>
              <a:rPr lang="en-US" dirty="0"/>
              <a:t>Identify key universal symbols associated with dreams, that could be utilized in VR.</a:t>
            </a:r>
          </a:p>
          <a:p>
            <a:pPr marL="0" indent="0">
              <a:buNone/>
            </a:pPr>
            <a:endParaRPr lang="en-US" dirty="0"/>
          </a:p>
        </p:txBody>
      </p:sp>
    </p:spTree>
    <p:extLst>
      <p:ext uri="{BB962C8B-B14F-4D97-AF65-F5344CB8AC3E}">
        <p14:creationId xmlns:p14="http://schemas.microsoft.com/office/powerpoint/2010/main" val="78185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09F2-3EBC-44E1-B734-7FB9A5AE079B}"/>
              </a:ext>
            </a:extLst>
          </p:cNvPr>
          <p:cNvSpPr>
            <a:spLocks noGrp="1"/>
          </p:cNvSpPr>
          <p:nvPr>
            <p:ph type="title"/>
          </p:nvPr>
        </p:nvSpPr>
        <p:spPr/>
        <p:txBody>
          <a:bodyPr/>
          <a:lstStyle/>
          <a:p>
            <a:r>
              <a:rPr lang="en-US" dirty="0"/>
              <a:t>Summary of findings</a:t>
            </a:r>
          </a:p>
        </p:txBody>
      </p:sp>
      <p:sp>
        <p:nvSpPr>
          <p:cNvPr id="3" name="Content Placeholder 2">
            <a:extLst>
              <a:ext uri="{FF2B5EF4-FFF2-40B4-BE49-F238E27FC236}">
                <a16:creationId xmlns:a16="http://schemas.microsoft.com/office/drawing/2014/main" id="{52D1EDB5-3E43-4589-BFF5-7765D6A8496E}"/>
              </a:ext>
            </a:extLst>
          </p:cNvPr>
          <p:cNvSpPr>
            <a:spLocks noGrp="1"/>
          </p:cNvSpPr>
          <p:nvPr>
            <p:ph idx="1"/>
          </p:nvPr>
        </p:nvSpPr>
        <p:spPr/>
        <p:txBody>
          <a:bodyPr>
            <a:normAutofit lnSpcReduction="10000"/>
          </a:bodyPr>
          <a:lstStyle/>
          <a:p>
            <a:endParaRPr lang="en-US" dirty="0"/>
          </a:p>
          <a:p>
            <a:r>
              <a:rPr lang="en-US" dirty="0"/>
              <a:t>There appear to be correlations between dream experiences and “virtual” experiences, but there is insufficient research to date to be truly conclusive.</a:t>
            </a:r>
          </a:p>
          <a:p>
            <a:endParaRPr lang="en-US" dirty="0"/>
          </a:p>
          <a:p>
            <a:r>
              <a:rPr lang="en-US" dirty="0"/>
              <a:t>Anecdotal evidence indicates that individuals who use VR technology for an extended period of time are likely to have more vivid dreams, and to remember them more consistently.</a:t>
            </a:r>
          </a:p>
          <a:p>
            <a:endParaRPr lang="en-US" dirty="0"/>
          </a:p>
          <a:p>
            <a:r>
              <a:rPr lang="en-US" dirty="0"/>
              <a:t>Regardless of the neurological implications, the incorporation of universally recognized symbols in VR experiences is likely to result in more effective and compelling content.</a:t>
            </a:r>
          </a:p>
        </p:txBody>
      </p:sp>
    </p:spTree>
    <p:extLst>
      <p:ext uri="{BB962C8B-B14F-4D97-AF65-F5344CB8AC3E}">
        <p14:creationId xmlns:p14="http://schemas.microsoft.com/office/powerpoint/2010/main" val="240878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45BC-DCC8-44C1-91E6-C30F35B211A6}"/>
              </a:ext>
            </a:extLst>
          </p:cNvPr>
          <p:cNvSpPr>
            <a:spLocks noGrp="1"/>
          </p:cNvSpPr>
          <p:nvPr>
            <p:ph type="title"/>
          </p:nvPr>
        </p:nvSpPr>
        <p:spPr/>
        <p:txBody>
          <a:bodyPr/>
          <a:lstStyle/>
          <a:p>
            <a:r>
              <a:rPr lang="en-US" dirty="0"/>
              <a:t>VR VERSUS DREAMS</a:t>
            </a:r>
          </a:p>
        </p:txBody>
      </p:sp>
      <p:sp>
        <p:nvSpPr>
          <p:cNvPr id="8" name="TextBox 7">
            <a:extLst>
              <a:ext uri="{FF2B5EF4-FFF2-40B4-BE49-F238E27FC236}">
                <a16:creationId xmlns:a16="http://schemas.microsoft.com/office/drawing/2014/main" id="{C1FE890D-A3BA-4208-BC7B-C08DFBEFAE77}"/>
              </a:ext>
            </a:extLst>
          </p:cNvPr>
          <p:cNvSpPr txBox="1"/>
          <p:nvPr/>
        </p:nvSpPr>
        <p:spPr>
          <a:xfrm>
            <a:off x="637564" y="2457974"/>
            <a:ext cx="5234730" cy="3724096"/>
          </a:xfrm>
          <a:prstGeom prst="rect">
            <a:avLst/>
          </a:prstGeom>
          <a:noFill/>
        </p:spPr>
        <p:txBody>
          <a:bodyPr wrap="square" rtlCol="0">
            <a:spAutoFit/>
          </a:bodyPr>
          <a:lstStyle/>
          <a:p>
            <a:r>
              <a:rPr lang="en-US" sz="2200" dirty="0"/>
              <a:t>There appears to be consensus that there is a relationship between VR and dreams… But precisely what that connection is has yet to be identified.</a:t>
            </a:r>
          </a:p>
          <a:p>
            <a:endParaRPr lang="en-US" dirty="0"/>
          </a:p>
          <a:p>
            <a:endParaRPr lang="en-US" dirty="0"/>
          </a:p>
          <a:p>
            <a:r>
              <a:rPr lang="en-US" i="1" dirty="0"/>
              <a:t>“…we finally have a tool that reliably manipulates nightly dream content and </a:t>
            </a:r>
            <a:r>
              <a:rPr lang="en-US" b="1" i="1" dirty="0"/>
              <a:t>that tool will</a:t>
            </a:r>
            <a:r>
              <a:rPr lang="en-US" i="1" dirty="0"/>
              <a:t> </a:t>
            </a:r>
            <a:r>
              <a:rPr lang="en-US" b="1" i="1" dirty="0"/>
              <a:t>revolutionize dream research</a:t>
            </a:r>
            <a:r>
              <a:rPr lang="en-US" i="1" dirty="0"/>
              <a:t>.” </a:t>
            </a:r>
          </a:p>
          <a:p>
            <a:r>
              <a:rPr lang="en-US" i="1" dirty="0"/>
              <a:t>- </a:t>
            </a:r>
            <a:r>
              <a:rPr lang="en-US" i="1" u="sng" dirty="0">
                <a:hlinkClick r:id="rId2"/>
              </a:rPr>
              <a:t>Patrick McNamara Ph.D.</a:t>
            </a:r>
            <a:endParaRPr lang="en-US" i="1" dirty="0"/>
          </a:p>
          <a:p>
            <a:endParaRPr lang="en-US" dirty="0"/>
          </a:p>
        </p:txBody>
      </p:sp>
      <p:pic>
        <p:nvPicPr>
          <p:cNvPr id="5" name="Picture 4">
            <a:extLst>
              <a:ext uri="{FF2B5EF4-FFF2-40B4-BE49-F238E27FC236}">
                <a16:creationId xmlns:a16="http://schemas.microsoft.com/office/drawing/2014/main" id="{773E33B4-9050-4EF3-B7D5-24A3C75CD243}"/>
              </a:ext>
            </a:extLst>
          </p:cNvPr>
          <p:cNvPicPr>
            <a:picLocks noChangeAspect="1"/>
          </p:cNvPicPr>
          <p:nvPr/>
        </p:nvPicPr>
        <p:blipFill>
          <a:blip r:embed="rId3"/>
          <a:stretch>
            <a:fillRect/>
          </a:stretch>
        </p:blipFill>
        <p:spPr>
          <a:xfrm>
            <a:off x="6360254" y="2617364"/>
            <a:ext cx="4846320" cy="2907792"/>
          </a:xfrm>
          <a:prstGeom prst="rect">
            <a:avLst/>
          </a:prstGeom>
        </p:spPr>
      </p:pic>
    </p:spTree>
    <p:extLst>
      <p:ext uri="{BB962C8B-B14F-4D97-AF65-F5344CB8AC3E}">
        <p14:creationId xmlns:p14="http://schemas.microsoft.com/office/powerpoint/2010/main" val="322279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F4A5-7013-4B80-B0A7-FDBDE6384177}"/>
              </a:ext>
            </a:extLst>
          </p:cNvPr>
          <p:cNvSpPr>
            <a:spLocks noGrp="1"/>
          </p:cNvSpPr>
          <p:nvPr>
            <p:ph type="title"/>
          </p:nvPr>
        </p:nvSpPr>
        <p:spPr/>
        <p:txBody>
          <a:bodyPr/>
          <a:lstStyle/>
          <a:p>
            <a:r>
              <a:rPr lang="en-US" dirty="0"/>
              <a:t>VR versus dreams</a:t>
            </a:r>
          </a:p>
        </p:txBody>
      </p:sp>
      <p:sp>
        <p:nvSpPr>
          <p:cNvPr id="3" name="Content Placeholder 2">
            <a:extLst>
              <a:ext uri="{FF2B5EF4-FFF2-40B4-BE49-F238E27FC236}">
                <a16:creationId xmlns:a16="http://schemas.microsoft.com/office/drawing/2014/main" id="{38ED11B2-E6FE-47DB-B499-DBE65B044CB8}"/>
              </a:ext>
            </a:extLst>
          </p:cNvPr>
          <p:cNvSpPr>
            <a:spLocks noGrp="1"/>
          </p:cNvSpPr>
          <p:nvPr>
            <p:ph idx="1"/>
          </p:nvPr>
        </p:nvSpPr>
        <p:spPr>
          <a:xfrm>
            <a:off x="783308" y="1942340"/>
            <a:ext cx="10820400" cy="1907657"/>
          </a:xfrm>
        </p:spPr>
        <p:txBody>
          <a:bodyPr/>
          <a:lstStyle/>
          <a:p>
            <a:pPr marL="0" indent="0">
              <a:buNone/>
            </a:pPr>
            <a:r>
              <a:rPr lang="en-US" dirty="0"/>
              <a:t>McNamara, a neuropsychologist at Boston University, has been quoted as suggesting that brain activity during VR is very similar to that experienced while dreaming.</a:t>
            </a:r>
          </a:p>
        </p:txBody>
      </p:sp>
      <p:sp>
        <p:nvSpPr>
          <p:cNvPr id="4" name="TextBox 3">
            <a:extLst>
              <a:ext uri="{FF2B5EF4-FFF2-40B4-BE49-F238E27FC236}">
                <a16:creationId xmlns:a16="http://schemas.microsoft.com/office/drawing/2014/main" id="{BDA9B383-CBB2-48B2-9E29-725DFC3DB76F}"/>
              </a:ext>
            </a:extLst>
          </p:cNvPr>
          <p:cNvSpPr txBox="1"/>
          <p:nvPr/>
        </p:nvSpPr>
        <p:spPr>
          <a:xfrm>
            <a:off x="7200900" y="3206303"/>
            <a:ext cx="4479721" cy="2092881"/>
          </a:xfrm>
          <a:prstGeom prst="rect">
            <a:avLst/>
          </a:prstGeom>
          <a:noFill/>
        </p:spPr>
        <p:txBody>
          <a:bodyPr wrap="square" rtlCol="0">
            <a:spAutoFit/>
          </a:bodyPr>
          <a:lstStyle/>
          <a:p>
            <a:r>
              <a:rPr lang="en-US" sz="1600" i="1" dirty="0"/>
              <a:t>“By </a:t>
            </a:r>
            <a:r>
              <a:rPr lang="en-US" sz="1600" b="1" i="1" dirty="0"/>
              <a:t>using a virtual-reality device, you are putting yourself into a brain state that is remarkably like the REM brain state</a:t>
            </a:r>
            <a:r>
              <a:rPr lang="en-US" sz="1600" i="1" dirty="0"/>
              <a:t>: a simulation without correction by external input. So it’s easy to recall similar brain states or simulations under those conditions.” - </a:t>
            </a:r>
            <a:r>
              <a:rPr lang="en-US" sz="1600" i="1" u="sng" dirty="0">
                <a:hlinkClick r:id="rId2"/>
              </a:rPr>
              <a:t>Patrick McNamara Ph.D.</a:t>
            </a:r>
            <a:endParaRPr lang="en-US" sz="1600" i="1" dirty="0"/>
          </a:p>
          <a:p>
            <a:endParaRPr lang="en-US" dirty="0"/>
          </a:p>
        </p:txBody>
      </p:sp>
      <p:pic>
        <p:nvPicPr>
          <p:cNvPr id="5" name="Content Placeholder 5">
            <a:extLst>
              <a:ext uri="{FF2B5EF4-FFF2-40B4-BE49-F238E27FC236}">
                <a16:creationId xmlns:a16="http://schemas.microsoft.com/office/drawing/2014/main" id="{524FF7AF-CF55-40C8-B33F-0AE72106F37B}"/>
              </a:ext>
            </a:extLst>
          </p:cNvPr>
          <p:cNvPicPr>
            <a:picLocks noChangeAspect="1"/>
          </p:cNvPicPr>
          <p:nvPr/>
        </p:nvPicPr>
        <p:blipFill>
          <a:blip r:embed="rId3"/>
          <a:stretch>
            <a:fillRect/>
          </a:stretch>
        </p:blipFill>
        <p:spPr>
          <a:xfrm>
            <a:off x="889988" y="3013942"/>
            <a:ext cx="5303520" cy="2976817"/>
          </a:xfrm>
          <a:prstGeom prst="rect">
            <a:avLst/>
          </a:prstGeom>
        </p:spPr>
      </p:pic>
      <p:sp>
        <p:nvSpPr>
          <p:cNvPr id="6" name="TextBox 5">
            <a:extLst>
              <a:ext uri="{FF2B5EF4-FFF2-40B4-BE49-F238E27FC236}">
                <a16:creationId xmlns:a16="http://schemas.microsoft.com/office/drawing/2014/main" id="{6DFBBCF0-20FC-4473-9F02-C281508C5734}"/>
              </a:ext>
            </a:extLst>
          </p:cNvPr>
          <p:cNvSpPr txBox="1"/>
          <p:nvPr/>
        </p:nvSpPr>
        <p:spPr>
          <a:xfrm>
            <a:off x="783308" y="6108532"/>
            <a:ext cx="5897460" cy="646331"/>
          </a:xfrm>
          <a:prstGeom prst="rect">
            <a:avLst/>
          </a:prstGeom>
          <a:noFill/>
        </p:spPr>
        <p:txBody>
          <a:bodyPr wrap="square" rtlCol="0">
            <a:spAutoFit/>
          </a:bodyPr>
          <a:lstStyle/>
          <a:p>
            <a:r>
              <a:rPr lang="en-US" sz="1200" dirty="0"/>
              <a:t>Brain scans showing activity in the motor cortex during the movement of the hands while awake (left) and during a dreamed movement (right).  </a:t>
            </a:r>
          </a:p>
          <a:p>
            <a:r>
              <a:rPr lang="en-US" sz="1200" i="1" dirty="0"/>
              <a:t>Photo: Martin </a:t>
            </a:r>
            <a:r>
              <a:rPr lang="en-US" sz="1200" i="1" dirty="0" err="1"/>
              <a:t>Dresler</a:t>
            </a:r>
            <a:endParaRPr lang="en-US" sz="1200" dirty="0"/>
          </a:p>
        </p:txBody>
      </p:sp>
    </p:spTree>
    <p:extLst>
      <p:ext uri="{BB962C8B-B14F-4D97-AF65-F5344CB8AC3E}">
        <p14:creationId xmlns:p14="http://schemas.microsoft.com/office/powerpoint/2010/main" val="379568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3D32-2DC6-4007-B8FE-E45A6CF1730C}"/>
              </a:ext>
            </a:extLst>
          </p:cNvPr>
          <p:cNvSpPr>
            <a:spLocks noGrp="1"/>
          </p:cNvSpPr>
          <p:nvPr>
            <p:ph type="title"/>
          </p:nvPr>
        </p:nvSpPr>
        <p:spPr/>
        <p:txBody>
          <a:bodyPr/>
          <a:lstStyle/>
          <a:p>
            <a:r>
              <a:rPr lang="en-US" dirty="0" err="1"/>
              <a:t>Vr</a:t>
            </a:r>
            <a:r>
              <a:rPr lang="en-US" dirty="0"/>
              <a:t> versus dreams</a:t>
            </a:r>
          </a:p>
        </p:txBody>
      </p:sp>
      <p:sp>
        <p:nvSpPr>
          <p:cNvPr id="4" name="TextBox 3">
            <a:extLst>
              <a:ext uri="{FF2B5EF4-FFF2-40B4-BE49-F238E27FC236}">
                <a16:creationId xmlns:a16="http://schemas.microsoft.com/office/drawing/2014/main" id="{3D1C82FF-89A6-4158-A620-99471E3FB306}"/>
              </a:ext>
            </a:extLst>
          </p:cNvPr>
          <p:cNvSpPr txBox="1"/>
          <p:nvPr/>
        </p:nvSpPr>
        <p:spPr>
          <a:xfrm>
            <a:off x="702577" y="2051947"/>
            <a:ext cx="10803623" cy="1107996"/>
          </a:xfrm>
          <a:prstGeom prst="rect">
            <a:avLst/>
          </a:prstGeom>
          <a:noFill/>
        </p:spPr>
        <p:txBody>
          <a:bodyPr wrap="square" rtlCol="0">
            <a:spAutoFit/>
          </a:bodyPr>
          <a:lstStyle/>
          <a:p>
            <a:r>
              <a:rPr lang="en-US" sz="2200" dirty="0"/>
              <a:t>One possible reason for the similarity is that due to computational limitations, the modeling in VR is often limited in complexity, and as such echoes dreams, in which we are only aware of the relevant details.</a:t>
            </a:r>
          </a:p>
        </p:txBody>
      </p:sp>
      <p:sp>
        <p:nvSpPr>
          <p:cNvPr id="5" name="Content Placeholder 4">
            <a:extLst>
              <a:ext uri="{FF2B5EF4-FFF2-40B4-BE49-F238E27FC236}">
                <a16:creationId xmlns:a16="http://schemas.microsoft.com/office/drawing/2014/main" id="{28368A94-CF09-41D9-AA9F-DD5CE8A31997}"/>
              </a:ext>
            </a:extLst>
          </p:cNvPr>
          <p:cNvSpPr txBox="1">
            <a:spLocks noGrp="1"/>
          </p:cNvSpPr>
          <p:nvPr>
            <p:ph idx="1"/>
          </p:nvPr>
        </p:nvSpPr>
        <p:spPr>
          <a:xfrm>
            <a:off x="6104388" y="4177676"/>
            <a:ext cx="5667461" cy="1328569"/>
          </a:xfrm>
          <a:prstGeom prst="rect">
            <a:avLst/>
          </a:prstGeom>
          <a:noFill/>
        </p:spPr>
        <p:txBody>
          <a:bodyPr wrap="square" rtlCol="0">
            <a:spAutoFit/>
          </a:bodyPr>
          <a:lstStyle/>
          <a:p>
            <a:pPr marL="0" indent="0">
              <a:buNone/>
            </a:pPr>
            <a:r>
              <a:rPr lang="en-US" sz="1600" i="1" dirty="0"/>
              <a:t>“…dreaming plays an essential role in maintaining and enhancing the capacity to model the world by </a:t>
            </a:r>
            <a:r>
              <a:rPr lang="en-US" sz="1600" b="1" i="1" dirty="0"/>
              <a:t>minimizing model complexity </a:t>
            </a:r>
            <a:r>
              <a:rPr lang="en-US" sz="1600" i="1" dirty="0"/>
              <a:t>and thereby maximizing both statistical and thermodynamic efficiency.” </a:t>
            </a:r>
          </a:p>
          <a:p>
            <a:pPr marL="0" indent="0">
              <a:buNone/>
            </a:pPr>
            <a:r>
              <a:rPr lang="en-US" sz="1600" i="1" dirty="0"/>
              <a:t>- </a:t>
            </a:r>
            <a:r>
              <a:rPr lang="en-US" sz="1600" i="1" dirty="0">
                <a:hlinkClick r:id="rId2"/>
              </a:rPr>
              <a:t>J. Allan Hobson</a:t>
            </a:r>
            <a:r>
              <a:rPr lang="en-US" sz="1600" i="1" dirty="0"/>
              <a:t>, </a:t>
            </a:r>
            <a:r>
              <a:rPr lang="en-US" sz="1600" i="1" dirty="0">
                <a:hlinkClick r:id="rId3"/>
              </a:rPr>
              <a:t>Charles C.-H. Hong</a:t>
            </a:r>
            <a:r>
              <a:rPr lang="en-US" sz="1600" i="1" dirty="0"/>
              <a:t>, and </a:t>
            </a:r>
            <a:r>
              <a:rPr lang="en-US" sz="1600" i="1" dirty="0">
                <a:hlinkClick r:id="rId4"/>
              </a:rPr>
              <a:t>Karl J. </a:t>
            </a:r>
            <a:r>
              <a:rPr lang="en-US" sz="1600" i="1" dirty="0" err="1">
                <a:hlinkClick r:id="rId4"/>
              </a:rPr>
              <a:t>Friston</a:t>
            </a:r>
            <a:endParaRPr lang="en-US" sz="1600" i="1" dirty="0"/>
          </a:p>
        </p:txBody>
      </p:sp>
      <p:pic>
        <p:nvPicPr>
          <p:cNvPr id="8" name="Picture 7">
            <a:extLst>
              <a:ext uri="{FF2B5EF4-FFF2-40B4-BE49-F238E27FC236}">
                <a16:creationId xmlns:a16="http://schemas.microsoft.com/office/drawing/2014/main" id="{95265DB5-17BA-4C03-B121-674C9F330E59}"/>
              </a:ext>
            </a:extLst>
          </p:cNvPr>
          <p:cNvPicPr>
            <a:picLocks noChangeAspect="1"/>
          </p:cNvPicPr>
          <p:nvPr/>
        </p:nvPicPr>
        <p:blipFill>
          <a:blip r:embed="rId5"/>
          <a:stretch>
            <a:fillRect/>
          </a:stretch>
        </p:blipFill>
        <p:spPr>
          <a:xfrm>
            <a:off x="1022617" y="3530369"/>
            <a:ext cx="4663440" cy="2623185"/>
          </a:xfrm>
          <a:prstGeom prst="rect">
            <a:avLst/>
          </a:prstGeom>
        </p:spPr>
      </p:pic>
      <p:sp>
        <p:nvSpPr>
          <p:cNvPr id="9" name="TextBox 8">
            <a:extLst>
              <a:ext uri="{FF2B5EF4-FFF2-40B4-BE49-F238E27FC236}">
                <a16:creationId xmlns:a16="http://schemas.microsoft.com/office/drawing/2014/main" id="{177BE26E-1529-4BB4-AC1E-2DC2FEE1BF05}"/>
              </a:ext>
            </a:extLst>
          </p:cNvPr>
          <p:cNvSpPr txBox="1"/>
          <p:nvPr/>
        </p:nvSpPr>
        <p:spPr>
          <a:xfrm>
            <a:off x="2118261" y="6232661"/>
            <a:ext cx="2472152" cy="276999"/>
          </a:xfrm>
          <a:prstGeom prst="rect">
            <a:avLst/>
          </a:prstGeom>
          <a:noFill/>
        </p:spPr>
        <p:txBody>
          <a:bodyPr wrap="none" rtlCol="0">
            <a:spAutoFit/>
          </a:bodyPr>
          <a:lstStyle/>
          <a:p>
            <a:r>
              <a:rPr lang="en-US" sz="1200" dirty="0"/>
              <a:t>VR experience “Job Simulator”</a:t>
            </a:r>
          </a:p>
        </p:txBody>
      </p:sp>
    </p:spTree>
    <p:extLst>
      <p:ext uri="{BB962C8B-B14F-4D97-AF65-F5344CB8AC3E}">
        <p14:creationId xmlns:p14="http://schemas.microsoft.com/office/powerpoint/2010/main" val="127109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1EFB-CADC-44E3-8E51-8F08B4D66F4E}"/>
              </a:ext>
            </a:extLst>
          </p:cNvPr>
          <p:cNvSpPr>
            <a:spLocks noGrp="1"/>
          </p:cNvSpPr>
          <p:nvPr>
            <p:ph type="title"/>
          </p:nvPr>
        </p:nvSpPr>
        <p:spPr/>
        <p:txBody>
          <a:bodyPr/>
          <a:lstStyle/>
          <a:p>
            <a:r>
              <a:rPr lang="en-US" dirty="0"/>
              <a:t>VR VERSUS DREAMS</a:t>
            </a:r>
          </a:p>
        </p:txBody>
      </p:sp>
      <p:sp>
        <p:nvSpPr>
          <p:cNvPr id="4" name="TextBox 3">
            <a:extLst>
              <a:ext uri="{FF2B5EF4-FFF2-40B4-BE49-F238E27FC236}">
                <a16:creationId xmlns:a16="http://schemas.microsoft.com/office/drawing/2014/main" id="{2489942E-BA62-49D4-A120-552C093EBAAA}"/>
              </a:ext>
            </a:extLst>
          </p:cNvPr>
          <p:cNvSpPr txBox="1"/>
          <p:nvPr/>
        </p:nvSpPr>
        <p:spPr>
          <a:xfrm>
            <a:off x="1664856" y="5640236"/>
            <a:ext cx="8884658" cy="1107996"/>
          </a:xfrm>
          <a:prstGeom prst="rect">
            <a:avLst/>
          </a:prstGeom>
          <a:noFill/>
        </p:spPr>
        <p:txBody>
          <a:bodyPr wrap="square" rtlCol="0">
            <a:spAutoFit/>
          </a:bodyPr>
          <a:lstStyle/>
          <a:p>
            <a:r>
              <a:rPr lang="en-US" sz="1600" i="1" dirty="0"/>
              <a:t>“Our dreaming consciousness consists of a single “track”: </a:t>
            </a:r>
            <a:r>
              <a:rPr lang="en-US" sz="1600" b="1" i="1" dirty="0"/>
              <a:t>we are not contextually aware of where we are (in bed) or of what we are doing (sleeping, dreaming)</a:t>
            </a:r>
            <a:r>
              <a:rPr lang="en-US" sz="1600" i="1" dirty="0"/>
              <a:t>.</a:t>
            </a:r>
            <a:r>
              <a:rPr lang="en-US" sz="1600" b="1" i="1" dirty="0"/>
              <a:t> </a:t>
            </a:r>
            <a:r>
              <a:rPr lang="en-US" sz="1600" i="1" dirty="0"/>
              <a:t>There is a strong tendency for a distinct narrative of thoughts and images to persist without disruption (“single-mindedness”).” - </a:t>
            </a:r>
            <a:r>
              <a:rPr lang="it-IT" sz="1600" i="1" dirty="0">
                <a:hlinkClick r:id="rId2"/>
              </a:rPr>
              <a:t>Yuval Nir</a:t>
            </a:r>
            <a:r>
              <a:rPr lang="it-IT" sz="1600" i="1" dirty="0"/>
              <a:t> and </a:t>
            </a:r>
            <a:r>
              <a:rPr lang="it-IT" sz="1600" i="1" dirty="0">
                <a:hlinkClick r:id="rId3"/>
              </a:rPr>
              <a:t>Giulio Tononi</a:t>
            </a:r>
            <a:endParaRPr lang="en-US" sz="1600" i="1" dirty="0"/>
          </a:p>
        </p:txBody>
      </p:sp>
      <p:sp>
        <p:nvSpPr>
          <p:cNvPr id="7" name="TextBox 6">
            <a:extLst>
              <a:ext uri="{FF2B5EF4-FFF2-40B4-BE49-F238E27FC236}">
                <a16:creationId xmlns:a16="http://schemas.microsoft.com/office/drawing/2014/main" id="{87C62DF8-4807-477F-8A7E-056319A2792E}"/>
              </a:ext>
            </a:extLst>
          </p:cNvPr>
          <p:cNvSpPr txBox="1"/>
          <p:nvPr/>
        </p:nvSpPr>
        <p:spPr>
          <a:xfrm>
            <a:off x="511728" y="2945765"/>
            <a:ext cx="5595457" cy="1785104"/>
          </a:xfrm>
          <a:prstGeom prst="rect">
            <a:avLst/>
          </a:prstGeom>
          <a:noFill/>
        </p:spPr>
        <p:txBody>
          <a:bodyPr wrap="square" rtlCol="0">
            <a:spAutoFit/>
          </a:bodyPr>
          <a:lstStyle/>
          <a:p>
            <a:r>
              <a:rPr lang="en-US" sz="2200" dirty="0"/>
              <a:t>Another reason may be our relative awareness of larger context; if the VR experience is sufficiently immersive, our brains may ‘forget’ that the fictional world is not the ‘real’ world.</a:t>
            </a:r>
          </a:p>
        </p:txBody>
      </p:sp>
      <p:sp>
        <p:nvSpPr>
          <p:cNvPr id="5" name="Content Placeholder 4">
            <a:extLst>
              <a:ext uri="{FF2B5EF4-FFF2-40B4-BE49-F238E27FC236}">
                <a16:creationId xmlns:a16="http://schemas.microsoft.com/office/drawing/2014/main" id="{9E771F67-5F45-4249-BAFE-0234481397B0}"/>
              </a:ext>
            </a:extLst>
          </p:cNvPr>
          <p:cNvSpPr>
            <a:spLocks noGrp="1"/>
          </p:cNvSpPr>
          <p:nvPr>
            <p:ph idx="1"/>
          </p:nvPr>
        </p:nvSpPr>
        <p:spPr>
          <a:xfrm>
            <a:off x="7063530" y="2057401"/>
            <a:ext cx="4442670" cy="909367"/>
          </a:xfrm>
        </p:spPr>
        <p:txBody>
          <a:bodyPr>
            <a:noAutofit/>
          </a:bodyPr>
          <a:lstStyle/>
          <a:p>
            <a:pPr marL="0" indent="0">
              <a:buNone/>
            </a:pPr>
            <a:r>
              <a:rPr lang="en-US" sz="1200" i="1" dirty="0"/>
              <a:t>“In two different games, I tried to place my arm on a virtual wall to brace myself, forgetting for an instant that it wasn’t actually there.” - </a:t>
            </a:r>
            <a:r>
              <a:rPr lang="en-US" sz="1200" i="1" dirty="0">
                <a:hlinkClick r:id="rId4" tooltip="Posts by Todd Bishop"/>
              </a:rPr>
              <a:t>Todd Bishop</a:t>
            </a:r>
            <a:r>
              <a:rPr lang="en-US" sz="1200" b="1" i="1" dirty="0"/>
              <a:t>, </a:t>
            </a:r>
            <a:r>
              <a:rPr lang="en-US" sz="1200" i="1" dirty="0" err="1"/>
              <a:t>GeekWire</a:t>
            </a:r>
            <a:endParaRPr lang="en-US" sz="1200" i="1" dirty="0"/>
          </a:p>
        </p:txBody>
      </p:sp>
      <p:pic>
        <p:nvPicPr>
          <p:cNvPr id="9" name="Picture 8">
            <a:extLst>
              <a:ext uri="{FF2B5EF4-FFF2-40B4-BE49-F238E27FC236}">
                <a16:creationId xmlns:a16="http://schemas.microsoft.com/office/drawing/2014/main" id="{EA0176FA-7B49-4EEE-B2CA-22D893FF7EA1}"/>
              </a:ext>
            </a:extLst>
          </p:cNvPr>
          <p:cNvPicPr>
            <a:picLocks noChangeAspect="1"/>
          </p:cNvPicPr>
          <p:nvPr/>
        </p:nvPicPr>
        <p:blipFill>
          <a:blip r:embed="rId5"/>
          <a:stretch>
            <a:fillRect/>
          </a:stretch>
        </p:blipFill>
        <p:spPr>
          <a:xfrm>
            <a:off x="7063530" y="2615974"/>
            <a:ext cx="4389120" cy="2751912"/>
          </a:xfrm>
          <a:prstGeom prst="rect">
            <a:avLst/>
          </a:prstGeom>
        </p:spPr>
      </p:pic>
    </p:spTree>
    <p:extLst>
      <p:ext uri="{BB962C8B-B14F-4D97-AF65-F5344CB8AC3E}">
        <p14:creationId xmlns:p14="http://schemas.microsoft.com/office/powerpoint/2010/main" val="70931821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1980</TotalTime>
  <Words>2137</Words>
  <Application>Microsoft Office PowerPoint</Application>
  <PresentationFormat>Widescreen</PresentationFormat>
  <Paragraphs>156</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Century Gothic</vt:lpstr>
      <vt:lpstr>Vapor Trail</vt:lpstr>
      <vt:lpstr>Improving vr immersion  by understanding dreams</vt:lpstr>
      <vt:lpstr>ORIGIN</vt:lpstr>
      <vt:lpstr>OBJECTIVES</vt:lpstr>
      <vt:lpstr>methodology</vt:lpstr>
      <vt:lpstr>Summary of findings</vt:lpstr>
      <vt:lpstr>VR VERSUS DREAMS</vt:lpstr>
      <vt:lpstr>VR versus dreams</vt:lpstr>
      <vt:lpstr>Vr versus dreams</vt:lpstr>
      <vt:lpstr>VR VERSUS DREAMS</vt:lpstr>
      <vt:lpstr>Vr versus dreams</vt:lpstr>
      <vt:lpstr>VR Versus dreams</vt:lpstr>
      <vt:lpstr>VR versus dreams</vt:lpstr>
      <vt:lpstr>Vr versus dreams</vt:lpstr>
      <vt:lpstr>PowerPoint Presentation</vt:lpstr>
      <vt:lpstr>Anecdotes: dreams &amp; vr</vt:lpstr>
      <vt:lpstr>Anecdotes: dreams &amp; vr</vt:lpstr>
      <vt:lpstr>Making immersive vr</vt:lpstr>
      <vt:lpstr>Making immersive vr</vt:lpstr>
      <vt:lpstr>Symbolism in movies</vt:lpstr>
      <vt:lpstr>Symbolism in movies</vt:lpstr>
      <vt:lpstr>Symbolism in movies</vt:lpstr>
      <vt:lpstr>Symbolism in movies</vt:lpstr>
      <vt:lpstr>Symbolism in movies</vt:lpstr>
      <vt:lpstr>Symbolism in movies</vt:lpstr>
      <vt:lpstr>Symbolism in movies</vt:lpstr>
      <vt:lpstr>Symbolism in vr</vt:lpstr>
      <vt:lpstr>Symbolism in vr</vt:lpstr>
      <vt:lpstr>Symbolism in vr</vt:lpstr>
      <vt:lpstr>recap</vt:lpstr>
      <vt:lpstr>Suggested next steps</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vr and dreams</dc:title>
  <dc:creator>Aurora Miller</dc:creator>
  <cp:lastModifiedBy>Aurora Miller</cp:lastModifiedBy>
  <cp:revision>58</cp:revision>
  <dcterms:created xsi:type="dcterms:W3CDTF">2017-07-11T01:08:28Z</dcterms:created>
  <dcterms:modified xsi:type="dcterms:W3CDTF">2017-07-24T01:47:50Z</dcterms:modified>
</cp:coreProperties>
</file>