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7" r:id="rId3"/>
    <p:sldId id="258" r:id="rId4"/>
    <p:sldId id="287" r:id="rId5"/>
    <p:sldId id="259" r:id="rId6"/>
    <p:sldId id="260" r:id="rId7"/>
    <p:sldId id="261" r:id="rId8"/>
    <p:sldId id="262" r:id="rId9"/>
    <p:sldId id="263" r:id="rId10"/>
    <p:sldId id="264" r:id="rId11"/>
    <p:sldId id="265" r:id="rId12"/>
    <p:sldId id="267" r:id="rId13"/>
    <p:sldId id="268" r:id="rId14"/>
    <p:sldId id="270" r:id="rId15"/>
    <p:sldId id="271" r:id="rId16"/>
    <p:sldId id="272" r:id="rId17"/>
    <p:sldId id="273" r:id="rId18"/>
    <p:sldId id="288" r:id="rId19"/>
    <p:sldId id="292" r:id="rId20"/>
    <p:sldId id="289" r:id="rId21"/>
    <p:sldId id="290" r:id="rId22"/>
    <p:sldId id="29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idc.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dc.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464904" y="1358016"/>
            <a:ext cx="7354957" cy="4247317"/>
          </a:xfrm>
          <a:prstGeom prst="rect">
            <a:avLst/>
          </a:prstGeom>
        </p:spPr>
        <p:txBody>
          <a:bodyPr wrap="square">
            <a:spAutoFit/>
          </a:bodyPr>
          <a:lstStyle/>
          <a:p>
            <a:pPr>
              <a:lnSpc>
                <a:spcPct val="150000"/>
              </a:lnSpc>
            </a:pPr>
            <a:r>
              <a:rPr lang="en-US" sz="3600" dirty="0"/>
              <a:t>The retention level a </a:t>
            </a:r>
            <a:r>
              <a:rPr lang="en-US" sz="3600" i="1" dirty="0"/>
              <a:t>year</a:t>
            </a:r>
            <a:r>
              <a:rPr lang="en-US" sz="3600" dirty="0"/>
              <a:t> after a VR training session can be as much as 80%, compared to 20% retention after a </a:t>
            </a:r>
            <a:r>
              <a:rPr lang="en-US" sz="3600" i="1" dirty="0"/>
              <a:t>week</a:t>
            </a:r>
            <a:r>
              <a:rPr lang="en-US" sz="3600" dirty="0"/>
              <a:t> with traditional training.</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2460930" cy="307777"/>
          </a:xfrm>
          <a:prstGeom prst="rect">
            <a:avLst/>
          </a:prstGeom>
          <a:noFill/>
        </p:spPr>
        <p:txBody>
          <a:bodyPr wrap="none" rtlCol="0">
            <a:spAutoFit/>
          </a:bodyPr>
          <a:lstStyle/>
          <a:p>
            <a:r>
              <a:rPr lang="en-US" sz="1400" dirty="0"/>
              <a:t>Source: Fortune Magazine</a:t>
            </a:r>
          </a:p>
        </p:txBody>
      </p:sp>
    </p:spTree>
    <p:extLst>
      <p:ext uri="{BB962C8B-B14F-4D97-AF65-F5344CB8AC3E}">
        <p14:creationId xmlns:p14="http://schemas.microsoft.com/office/powerpoint/2010/main" val="182360415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89472" y="1997839"/>
            <a:ext cx="7814702" cy="2862322"/>
          </a:xfrm>
          <a:prstGeom prst="rect">
            <a:avLst/>
          </a:prstGeom>
        </p:spPr>
        <p:txBody>
          <a:bodyPr wrap="square">
            <a:spAutoFit/>
          </a:bodyPr>
          <a:lstStyle/>
          <a:p>
            <a:pPr>
              <a:lnSpc>
                <a:spcPct val="150000"/>
              </a:lnSpc>
            </a:pPr>
            <a:r>
              <a:rPr lang="en-US" sz="4000" dirty="0"/>
              <a:t>93% of K-12 teachers said they would be excited to use Virtual Reality in the classroom.</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11548" y="6291505"/>
            <a:ext cx="2548498" cy="307777"/>
          </a:xfrm>
          <a:prstGeom prst="rect">
            <a:avLst/>
          </a:prstGeom>
          <a:noFill/>
        </p:spPr>
        <p:txBody>
          <a:bodyPr wrap="square" rtlCol="0">
            <a:spAutoFit/>
          </a:bodyPr>
          <a:lstStyle/>
          <a:p>
            <a:r>
              <a:rPr lang="en-US" sz="1400" dirty="0"/>
              <a:t>Source: Samsung</a:t>
            </a:r>
          </a:p>
        </p:txBody>
      </p:sp>
    </p:spTree>
    <p:extLst>
      <p:ext uri="{BB962C8B-B14F-4D97-AF65-F5344CB8AC3E}">
        <p14:creationId xmlns:p14="http://schemas.microsoft.com/office/powerpoint/2010/main" val="90999417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85390" y="1536174"/>
            <a:ext cx="8401879" cy="3785652"/>
          </a:xfrm>
          <a:prstGeom prst="rect">
            <a:avLst/>
          </a:prstGeom>
        </p:spPr>
        <p:txBody>
          <a:bodyPr wrap="square">
            <a:spAutoFit/>
          </a:bodyPr>
          <a:lstStyle/>
          <a:p>
            <a:pPr>
              <a:lnSpc>
                <a:spcPct val="150000"/>
              </a:lnSpc>
            </a:pPr>
            <a:r>
              <a:rPr lang="en-US" sz="4000" dirty="0"/>
              <a:t>Almost 80% of teachers K-12 have access to Virtual Reality equipment of some kind, yet only 6.87% are currently utilizing it.</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216841" y="6357765"/>
            <a:ext cx="4834978" cy="307777"/>
          </a:xfrm>
          <a:prstGeom prst="rect">
            <a:avLst/>
          </a:prstGeom>
          <a:noFill/>
        </p:spPr>
        <p:txBody>
          <a:bodyPr wrap="none" rtlCol="0">
            <a:spAutoFit/>
          </a:bodyPr>
          <a:lstStyle/>
          <a:p>
            <a:r>
              <a:rPr lang="en-US" sz="1400" dirty="0"/>
              <a:t>Source: State of Technology in Education Report 2016</a:t>
            </a:r>
          </a:p>
        </p:txBody>
      </p:sp>
    </p:spTree>
    <p:extLst>
      <p:ext uri="{BB962C8B-B14F-4D97-AF65-F5344CB8AC3E}">
        <p14:creationId xmlns:p14="http://schemas.microsoft.com/office/powerpoint/2010/main" val="4382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623930" y="844350"/>
            <a:ext cx="7474226" cy="5169300"/>
          </a:xfrm>
          <a:prstGeom prst="rect">
            <a:avLst/>
          </a:prstGeom>
        </p:spPr>
        <p:txBody>
          <a:bodyPr wrap="square">
            <a:spAutoFit/>
          </a:bodyPr>
          <a:lstStyle/>
          <a:p>
            <a:pPr>
              <a:lnSpc>
                <a:spcPct val="150000"/>
              </a:lnSpc>
            </a:pPr>
            <a:r>
              <a:rPr lang="en-US" sz="3200" dirty="0"/>
              <a:t>By the end of 2017, Walmart plans to provide VR instruction in every one of its 200 U.S. “Walmart Academy” training centers, making Virtual Reality an integral part of training 140,000 Walmart employees annually.</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2279791" cy="307777"/>
          </a:xfrm>
          <a:prstGeom prst="rect">
            <a:avLst/>
          </a:prstGeom>
          <a:noFill/>
        </p:spPr>
        <p:txBody>
          <a:bodyPr wrap="none" rtlCol="0">
            <a:spAutoFit/>
          </a:bodyPr>
          <a:lstStyle/>
          <a:p>
            <a:r>
              <a:rPr lang="en-US" sz="1400" dirty="0"/>
              <a:t>Source:  Business Insider</a:t>
            </a:r>
          </a:p>
        </p:txBody>
      </p:sp>
    </p:spTree>
    <p:extLst>
      <p:ext uri="{BB962C8B-B14F-4D97-AF65-F5344CB8AC3E}">
        <p14:creationId xmlns:p14="http://schemas.microsoft.com/office/powerpoint/2010/main" val="198115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578508" y="797511"/>
            <a:ext cx="7474226" cy="5262979"/>
          </a:xfrm>
          <a:prstGeom prst="rect">
            <a:avLst/>
          </a:prstGeom>
        </p:spPr>
        <p:txBody>
          <a:bodyPr wrap="square">
            <a:spAutoFit/>
          </a:bodyPr>
          <a:lstStyle/>
          <a:p>
            <a:pPr>
              <a:lnSpc>
                <a:spcPct val="150000"/>
              </a:lnSpc>
            </a:pPr>
            <a:r>
              <a:rPr lang="en-US" sz="3200" dirty="0"/>
              <a:t>By putting smart safety glasses on both its junior and senior technicians, Lee Company is able to develop the next generation of skilled workers while also employing the current generation beyond its physical limitations.</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2114681" cy="307777"/>
          </a:xfrm>
          <a:prstGeom prst="rect">
            <a:avLst/>
          </a:prstGeom>
          <a:noFill/>
        </p:spPr>
        <p:txBody>
          <a:bodyPr wrap="none" rtlCol="0">
            <a:spAutoFit/>
          </a:bodyPr>
          <a:lstStyle/>
          <a:p>
            <a:r>
              <a:rPr lang="en-US" sz="1400" dirty="0"/>
              <a:t>Source: </a:t>
            </a:r>
            <a:r>
              <a:rPr lang="en-US" sz="1400" dirty="0" err="1"/>
              <a:t>BrainXchange</a:t>
            </a:r>
            <a:endParaRPr lang="en-US" sz="1400" dirty="0"/>
          </a:p>
        </p:txBody>
      </p:sp>
    </p:spTree>
    <p:extLst>
      <p:ext uri="{BB962C8B-B14F-4D97-AF65-F5344CB8AC3E}">
        <p14:creationId xmlns:p14="http://schemas.microsoft.com/office/powerpoint/2010/main" val="1204826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637183" y="1133019"/>
            <a:ext cx="7474226" cy="4591963"/>
          </a:xfrm>
          <a:prstGeom prst="rect">
            <a:avLst/>
          </a:prstGeom>
        </p:spPr>
        <p:txBody>
          <a:bodyPr wrap="square">
            <a:spAutoFit/>
          </a:bodyPr>
          <a:lstStyle/>
          <a:p>
            <a:pPr>
              <a:lnSpc>
                <a:spcPct val="150000"/>
              </a:lnSpc>
            </a:pPr>
            <a:r>
              <a:rPr lang="en-US" sz="4000" dirty="0"/>
              <a:t>65% of children entering primary school today will ultimately end up working in completely new job types that don’t yet exist.</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3071675" cy="307777"/>
          </a:xfrm>
          <a:prstGeom prst="rect">
            <a:avLst/>
          </a:prstGeom>
          <a:noFill/>
        </p:spPr>
        <p:txBody>
          <a:bodyPr wrap="none" rtlCol="0">
            <a:spAutoFit/>
          </a:bodyPr>
          <a:lstStyle/>
          <a:p>
            <a:r>
              <a:rPr lang="en-US" sz="1400" dirty="0"/>
              <a:t>Source: WEF Future of Jobs report</a:t>
            </a:r>
          </a:p>
        </p:txBody>
      </p:sp>
    </p:spTree>
    <p:extLst>
      <p:ext uri="{BB962C8B-B14F-4D97-AF65-F5344CB8AC3E}">
        <p14:creationId xmlns:p14="http://schemas.microsoft.com/office/powerpoint/2010/main" val="173616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19130" y="1201948"/>
            <a:ext cx="7474226" cy="4454104"/>
          </a:xfrm>
          <a:prstGeom prst="rect">
            <a:avLst/>
          </a:prstGeom>
        </p:spPr>
        <p:txBody>
          <a:bodyPr wrap="square">
            <a:spAutoFit/>
          </a:bodyPr>
          <a:lstStyle/>
          <a:p>
            <a:pPr>
              <a:lnSpc>
                <a:spcPct val="150000"/>
              </a:lnSpc>
            </a:pPr>
            <a:r>
              <a:rPr lang="en-US" sz="2400" dirty="0"/>
              <a:t>“Ageing countries won’t just need lifelong learning—they will need wholesale reskilling of existing workforces throughout their lifecycle. </a:t>
            </a:r>
          </a:p>
          <a:p>
            <a:pPr>
              <a:lnSpc>
                <a:spcPct val="150000"/>
              </a:lnSpc>
            </a:pPr>
            <a:endParaRPr lang="en-US" sz="2400" dirty="0"/>
          </a:p>
          <a:p>
            <a:pPr>
              <a:lnSpc>
                <a:spcPct val="150000"/>
              </a:lnSpc>
            </a:pPr>
            <a:r>
              <a:rPr lang="en-US" sz="2400" dirty="0"/>
              <a:t>Governments and businesses have many opportunities to collaborate more to ensure that individuals have the time, motivation and means to seek retraining opportunities.” </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3071675" cy="307777"/>
          </a:xfrm>
          <a:prstGeom prst="rect">
            <a:avLst/>
          </a:prstGeom>
          <a:noFill/>
        </p:spPr>
        <p:txBody>
          <a:bodyPr wrap="none" rtlCol="0">
            <a:spAutoFit/>
          </a:bodyPr>
          <a:lstStyle/>
          <a:p>
            <a:r>
              <a:rPr lang="en-US" sz="1400" dirty="0"/>
              <a:t>Source: WEF Future of Jobs report</a:t>
            </a:r>
          </a:p>
        </p:txBody>
      </p:sp>
    </p:spTree>
    <p:extLst>
      <p:ext uri="{BB962C8B-B14F-4D97-AF65-F5344CB8AC3E}">
        <p14:creationId xmlns:p14="http://schemas.microsoft.com/office/powerpoint/2010/main" val="328428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438399" y="1659285"/>
            <a:ext cx="7593497" cy="3539430"/>
          </a:xfrm>
          <a:prstGeom prst="rect">
            <a:avLst/>
          </a:prstGeom>
        </p:spPr>
        <p:txBody>
          <a:bodyPr wrap="square">
            <a:spAutoFit/>
          </a:bodyPr>
          <a:lstStyle/>
          <a:p>
            <a:r>
              <a:rPr lang="en-US" sz="3200" dirty="0"/>
              <a:t>“Workers of the future will learn to deeply cultivate and exploit creativity, collaborative activity, abstract and systems thinking, complex communication, and the ability to thrive in diverse environments… alongside AI.”</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2268570" cy="307777"/>
          </a:xfrm>
          <a:prstGeom prst="rect">
            <a:avLst/>
          </a:prstGeom>
          <a:noFill/>
        </p:spPr>
        <p:txBody>
          <a:bodyPr wrap="none" rtlCol="0">
            <a:spAutoFit/>
          </a:bodyPr>
          <a:lstStyle/>
          <a:p>
            <a:r>
              <a:rPr lang="en-US" sz="1400" dirty="0"/>
              <a:t>Source: PewInternet.org</a:t>
            </a:r>
          </a:p>
        </p:txBody>
      </p:sp>
    </p:spTree>
    <p:extLst>
      <p:ext uri="{BB962C8B-B14F-4D97-AF65-F5344CB8AC3E}">
        <p14:creationId xmlns:p14="http://schemas.microsoft.com/office/powerpoint/2010/main" val="859911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58887" y="1413064"/>
            <a:ext cx="7474226" cy="4031873"/>
          </a:xfrm>
          <a:prstGeom prst="rect">
            <a:avLst/>
          </a:prstGeom>
        </p:spPr>
        <p:txBody>
          <a:bodyPr wrap="square">
            <a:spAutoFit/>
          </a:bodyPr>
          <a:lstStyle/>
          <a:p>
            <a:pPr fontAlgn="base"/>
            <a:r>
              <a:rPr lang="en-US" sz="3200" dirty="0"/>
              <a:t>Active learning—repetitively performing a technique or applying information—can increase retention to 75 percent.</a:t>
            </a:r>
          </a:p>
          <a:p>
            <a:pPr fontAlgn="base"/>
            <a:endParaRPr lang="en-US" sz="3200" dirty="0"/>
          </a:p>
          <a:p>
            <a:pPr fontAlgn="base"/>
            <a:r>
              <a:rPr lang="en-US" sz="3200" dirty="0"/>
              <a:t>Having the opportunity to practice and make mistakes can increase retention to 90 percent.</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3464410" cy="307777"/>
          </a:xfrm>
          <a:prstGeom prst="rect">
            <a:avLst/>
          </a:prstGeom>
          <a:noFill/>
        </p:spPr>
        <p:txBody>
          <a:bodyPr wrap="none" rtlCol="0">
            <a:spAutoFit/>
          </a:bodyPr>
          <a:lstStyle/>
          <a:p>
            <a:r>
              <a:rPr lang="en-US" sz="1400" dirty="0"/>
              <a:t>Source: National Training Laboratories</a:t>
            </a:r>
          </a:p>
        </p:txBody>
      </p:sp>
    </p:spTree>
    <p:extLst>
      <p:ext uri="{BB962C8B-B14F-4D97-AF65-F5344CB8AC3E}">
        <p14:creationId xmlns:p14="http://schemas.microsoft.com/office/powerpoint/2010/main" val="1920741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7112BF-33C8-4A93-A1CD-E473C27814FF}"/>
              </a:ext>
            </a:extLst>
          </p:cNvPr>
          <p:cNvSpPr/>
          <p:nvPr/>
        </p:nvSpPr>
        <p:spPr>
          <a:xfrm>
            <a:off x="2877424" y="1051283"/>
            <a:ext cx="6096000" cy="4430636"/>
          </a:xfrm>
          <a:prstGeom prst="rect">
            <a:avLst/>
          </a:prstGeom>
        </p:spPr>
        <p:txBody>
          <a:bodyPr>
            <a:spAutoFit/>
          </a:bodyPr>
          <a:lstStyle/>
          <a:p>
            <a:pPr fontAlgn="base">
              <a:lnSpc>
                <a:spcPct val="150000"/>
              </a:lnSpc>
            </a:pPr>
            <a:r>
              <a:rPr lang="en-US" sz="3200" dirty="0"/>
              <a:t>VR is viewed as a safe, convenient and accessible way for patients to quickly achieve behavioral changes, increase physical activity and restore functions.</a:t>
            </a:r>
          </a:p>
        </p:txBody>
      </p:sp>
      <p:sp>
        <p:nvSpPr>
          <p:cNvPr id="7" name="TextBox 6">
            <a:extLst>
              <a:ext uri="{FF2B5EF4-FFF2-40B4-BE49-F238E27FC236}">
                <a16:creationId xmlns:a16="http://schemas.microsoft.com/office/drawing/2014/main" id="{289DD65C-585E-4E82-A602-49AB2D38C540}"/>
              </a:ext>
            </a:extLst>
          </p:cNvPr>
          <p:cNvSpPr txBox="1"/>
          <p:nvPr/>
        </p:nvSpPr>
        <p:spPr>
          <a:xfrm>
            <a:off x="7938053" y="6304757"/>
            <a:ext cx="2154757" cy="307777"/>
          </a:xfrm>
          <a:prstGeom prst="rect">
            <a:avLst/>
          </a:prstGeom>
          <a:noFill/>
        </p:spPr>
        <p:txBody>
          <a:bodyPr wrap="none" rtlCol="0">
            <a:spAutoFit/>
          </a:bodyPr>
          <a:lstStyle/>
          <a:p>
            <a:r>
              <a:rPr lang="en-US" sz="1400" dirty="0"/>
              <a:t>Source: Marlin Finance</a:t>
            </a:r>
          </a:p>
        </p:txBody>
      </p:sp>
    </p:spTree>
    <p:extLst>
      <p:ext uri="{BB962C8B-B14F-4D97-AF65-F5344CB8AC3E}">
        <p14:creationId xmlns:p14="http://schemas.microsoft.com/office/powerpoint/2010/main" val="3132542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7112BF-33C8-4A93-A1CD-E473C27814FF}"/>
              </a:ext>
            </a:extLst>
          </p:cNvPr>
          <p:cNvSpPr/>
          <p:nvPr/>
        </p:nvSpPr>
        <p:spPr>
          <a:xfrm>
            <a:off x="2877424" y="1051283"/>
            <a:ext cx="6096000" cy="4524315"/>
          </a:xfrm>
          <a:prstGeom prst="rect">
            <a:avLst/>
          </a:prstGeom>
        </p:spPr>
        <p:txBody>
          <a:bodyPr>
            <a:spAutoFit/>
          </a:bodyPr>
          <a:lstStyle/>
          <a:p>
            <a:r>
              <a:rPr lang="en-US" sz="3200" dirty="0"/>
              <a:t>Some of the VRT applications now being used with patients include:</a:t>
            </a:r>
          </a:p>
          <a:p>
            <a:endParaRPr lang="en-US" sz="3200" dirty="0"/>
          </a:p>
          <a:p>
            <a:pPr algn="ctr"/>
            <a:r>
              <a:rPr lang="en-US" sz="3200" b="1" dirty="0"/>
              <a:t>Cognitive rehabilitation</a:t>
            </a:r>
            <a:r>
              <a:rPr lang="en-US" sz="3200" dirty="0"/>
              <a:t> </a:t>
            </a:r>
          </a:p>
          <a:p>
            <a:pPr algn="ctr"/>
            <a:r>
              <a:rPr lang="en-US" sz="3200" b="1" dirty="0"/>
              <a:t>Pain management</a:t>
            </a:r>
            <a:r>
              <a:rPr lang="en-US" sz="3200" dirty="0"/>
              <a:t> </a:t>
            </a:r>
          </a:p>
          <a:p>
            <a:pPr algn="ctr"/>
            <a:r>
              <a:rPr lang="en-US" sz="3200" b="1" dirty="0"/>
              <a:t>Trauma and phobias</a:t>
            </a:r>
            <a:r>
              <a:rPr lang="en-US" sz="3200" dirty="0"/>
              <a:t> </a:t>
            </a:r>
          </a:p>
          <a:p>
            <a:pPr algn="ctr"/>
            <a:r>
              <a:rPr lang="en-US" sz="3200" b="1" dirty="0"/>
              <a:t>Physical therapy</a:t>
            </a:r>
            <a:r>
              <a:rPr lang="en-US" sz="3200" dirty="0"/>
              <a:t> </a:t>
            </a:r>
          </a:p>
          <a:p>
            <a:pPr algn="ctr"/>
            <a:r>
              <a:rPr lang="en-US" sz="3200" b="1" dirty="0"/>
              <a:t>Medical training</a:t>
            </a:r>
            <a:endParaRPr lang="en-US" sz="3200" dirty="0"/>
          </a:p>
        </p:txBody>
      </p:sp>
      <p:sp>
        <p:nvSpPr>
          <p:cNvPr id="7" name="TextBox 6">
            <a:extLst>
              <a:ext uri="{FF2B5EF4-FFF2-40B4-BE49-F238E27FC236}">
                <a16:creationId xmlns:a16="http://schemas.microsoft.com/office/drawing/2014/main" id="{289DD65C-585E-4E82-A602-49AB2D38C540}"/>
              </a:ext>
            </a:extLst>
          </p:cNvPr>
          <p:cNvSpPr txBox="1"/>
          <p:nvPr/>
        </p:nvSpPr>
        <p:spPr>
          <a:xfrm>
            <a:off x="7938053" y="6304757"/>
            <a:ext cx="2154757" cy="307777"/>
          </a:xfrm>
          <a:prstGeom prst="rect">
            <a:avLst/>
          </a:prstGeom>
          <a:noFill/>
        </p:spPr>
        <p:txBody>
          <a:bodyPr wrap="none" rtlCol="0">
            <a:spAutoFit/>
          </a:bodyPr>
          <a:lstStyle/>
          <a:p>
            <a:r>
              <a:rPr lang="en-US" sz="1400" dirty="0"/>
              <a:t>Source: Marlin Finance</a:t>
            </a:r>
          </a:p>
        </p:txBody>
      </p:sp>
    </p:spTree>
    <p:extLst>
      <p:ext uri="{BB962C8B-B14F-4D97-AF65-F5344CB8AC3E}">
        <p14:creationId xmlns:p14="http://schemas.microsoft.com/office/powerpoint/2010/main" val="4029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85391" y="1161105"/>
            <a:ext cx="7474226" cy="4615302"/>
          </a:xfrm>
          <a:prstGeom prst="rect">
            <a:avLst/>
          </a:prstGeom>
        </p:spPr>
        <p:txBody>
          <a:bodyPr wrap="square" anchor="ctr">
            <a:spAutoFit/>
          </a:bodyPr>
          <a:lstStyle/>
          <a:p>
            <a:pPr>
              <a:lnSpc>
                <a:spcPct val="150000"/>
              </a:lnSpc>
            </a:pPr>
            <a:r>
              <a:rPr lang="en-US" sz="3600" dirty="0"/>
              <a:t>VR will be bigger than TV within the next decade.</a:t>
            </a:r>
          </a:p>
          <a:p>
            <a:pPr>
              <a:lnSpc>
                <a:spcPct val="150000"/>
              </a:lnSpc>
            </a:pPr>
            <a:endParaRPr lang="en-US" sz="3200" dirty="0"/>
          </a:p>
          <a:p>
            <a:pPr>
              <a:lnSpc>
                <a:spcPct val="150000"/>
              </a:lnSpc>
            </a:pPr>
            <a:r>
              <a:rPr lang="en-US" sz="3200" dirty="0"/>
              <a:t>The VR market will generate $110 billion dollars compared to TVs $99 billion in 10 years.</a:t>
            </a:r>
            <a:endParaRPr lang="en-US" dirty="0"/>
          </a:p>
        </p:txBody>
      </p:sp>
      <p:sp>
        <p:nvSpPr>
          <p:cNvPr id="5" name="TextBox 4">
            <a:extLst>
              <a:ext uri="{FF2B5EF4-FFF2-40B4-BE49-F238E27FC236}">
                <a16:creationId xmlns:a16="http://schemas.microsoft.com/office/drawing/2014/main" id="{6AFA623B-8F92-4BA0-B086-FB3AAA36B3FE}"/>
              </a:ext>
            </a:extLst>
          </p:cNvPr>
          <p:cNvSpPr txBox="1"/>
          <p:nvPr/>
        </p:nvSpPr>
        <p:spPr>
          <a:xfrm>
            <a:off x="7935949" y="6321286"/>
            <a:ext cx="2276585" cy="307777"/>
          </a:xfrm>
          <a:prstGeom prst="rect">
            <a:avLst/>
          </a:prstGeom>
          <a:noFill/>
        </p:spPr>
        <p:txBody>
          <a:bodyPr wrap="none" rtlCol="0">
            <a:spAutoFit/>
          </a:bodyPr>
          <a:lstStyle/>
          <a:p>
            <a:r>
              <a:rPr lang="en-US" sz="1400" dirty="0"/>
              <a:t>Source: Goldman Sachs</a:t>
            </a:r>
          </a:p>
        </p:txBody>
      </p:sp>
    </p:spTree>
    <p:extLst>
      <p:ext uri="{BB962C8B-B14F-4D97-AF65-F5344CB8AC3E}">
        <p14:creationId xmlns:p14="http://schemas.microsoft.com/office/powerpoint/2010/main" val="4039617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7112BF-33C8-4A93-A1CD-E473C27814FF}"/>
              </a:ext>
            </a:extLst>
          </p:cNvPr>
          <p:cNvSpPr/>
          <p:nvPr/>
        </p:nvSpPr>
        <p:spPr>
          <a:xfrm>
            <a:off x="2877424" y="947769"/>
            <a:ext cx="6096000" cy="5169300"/>
          </a:xfrm>
          <a:prstGeom prst="rect">
            <a:avLst/>
          </a:prstGeom>
        </p:spPr>
        <p:txBody>
          <a:bodyPr>
            <a:spAutoFit/>
          </a:bodyPr>
          <a:lstStyle/>
          <a:p>
            <a:pPr fontAlgn="base">
              <a:lnSpc>
                <a:spcPct val="150000"/>
              </a:lnSpc>
            </a:pPr>
            <a:r>
              <a:rPr lang="en-US" sz="3200" dirty="0"/>
              <a:t>California recently opened a VR learning center for medical students where they can use an Oculus DK2 to travel inside the human body instead of just reading about red blood cells.</a:t>
            </a:r>
          </a:p>
        </p:txBody>
      </p:sp>
      <p:sp>
        <p:nvSpPr>
          <p:cNvPr id="7" name="TextBox 6">
            <a:extLst>
              <a:ext uri="{FF2B5EF4-FFF2-40B4-BE49-F238E27FC236}">
                <a16:creationId xmlns:a16="http://schemas.microsoft.com/office/drawing/2014/main" id="{289DD65C-585E-4E82-A602-49AB2D38C540}"/>
              </a:ext>
            </a:extLst>
          </p:cNvPr>
          <p:cNvSpPr txBox="1"/>
          <p:nvPr/>
        </p:nvSpPr>
        <p:spPr>
          <a:xfrm>
            <a:off x="7938053" y="6304757"/>
            <a:ext cx="2666114" cy="307777"/>
          </a:xfrm>
          <a:prstGeom prst="rect">
            <a:avLst/>
          </a:prstGeom>
          <a:noFill/>
        </p:spPr>
        <p:txBody>
          <a:bodyPr wrap="none" rtlCol="0">
            <a:spAutoFit/>
          </a:bodyPr>
          <a:lstStyle/>
          <a:p>
            <a:r>
              <a:rPr lang="en-US" sz="1400" dirty="0"/>
              <a:t>Source: Scientific Animations</a:t>
            </a:r>
          </a:p>
        </p:txBody>
      </p:sp>
    </p:spTree>
    <p:extLst>
      <p:ext uri="{BB962C8B-B14F-4D97-AF65-F5344CB8AC3E}">
        <p14:creationId xmlns:p14="http://schemas.microsoft.com/office/powerpoint/2010/main" val="3692892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7112BF-33C8-4A93-A1CD-E473C27814FF}"/>
              </a:ext>
            </a:extLst>
          </p:cNvPr>
          <p:cNvSpPr/>
          <p:nvPr/>
        </p:nvSpPr>
        <p:spPr>
          <a:xfrm>
            <a:off x="2919431" y="2043320"/>
            <a:ext cx="6096000" cy="2214645"/>
          </a:xfrm>
          <a:prstGeom prst="rect">
            <a:avLst/>
          </a:prstGeom>
        </p:spPr>
        <p:txBody>
          <a:bodyPr>
            <a:spAutoFit/>
          </a:bodyPr>
          <a:lstStyle/>
          <a:p>
            <a:pPr fontAlgn="base">
              <a:lnSpc>
                <a:spcPct val="150000"/>
              </a:lnSpc>
            </a:pPr>
            <a:r>
              <a:rPr lang="en-US" sz="3200" dirty="0"/>
              <a:t>Ford Motor Company uses VR to design cars before it makes a physical prototype.</a:t>
            </a:r>
          </a:p>
        </p:txBody>
      </p:sp>
      <p:sp>
        <p:nvSpPr>
          <p:cNvPr id="7" name="TextBox 6">
            <a:extLst>
              <a:ext uri="{FF2B5EF4-FFF2-40B4-BE49-F238E27FC236}">
                <a16:creationId xmlns:a16="http://schemas.microsoft.com/office/drawing/2014/main" id="{289DD65C-585E-4E82-A602-49AB2D38C540}"/>
              </a:ext>
            </a:extLst>
          </p:cNvPr>
          <p:cNvSpPr txBox="1"/>
          <p:nvPr/>
        </p:nvSpPr>
        <p:spPr>
          <a:xfrm>
            <a:off x="7938053" y="6304757"/>
            <a:ext cx="2425664" cy="307777"/>
          </a:xfrm>
          <a:prstGeom prst="rect">
            <a:avLst/>
          </a:prstGeom>
          <a:noFill/>
        </p:spPr>
        <p:txBody>
          <a:bodyPr wrap="none" rtlCol="0">
            <a:spAutoFit/>
          </a:bodyPr>
          <a:lstStyle/>
          <a:p>
            <a:r>
              <a:rPr lang="en-US" sz="1400" dirty="0"/>
              <a:t>Source: DesignBoom.com</a:t>
            </a:r>
          </a:p>
        </p:txBody>
      </p:sp>
    </p:spTree>
    <p:extLst>
      <p:ext uri="{BB962C8B-B14F-4D97-AF65-F5344CB8AC3E}">
        <p14:creationId xmlns:p14="http://schemas.microsoft.com/office/powerpoint/2010/main" val="1155330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07112BF-33C8-4A93-A1CD-E473C27814FF}"/>
              </a:ext>
            </a:extLst>
          </p:cNvPr>
          <p:cNvSpPr/>
          <p:nvPr/>
        </p:nvSpPr>
        <p:spPr>
          <a:xfrm>
            <a:off x="2919431" y="1750022"/>
            <a:ext cx="6096000" cy="2953309"/>
          </a:xfrm>
          <a:prstGeom prst="rect">
            <a:avLst/>
          </a:prstGeom>
        </p:spPr>
        <p:txBody>
          <a:bodyPr>
            <a:spAutoFit/>
          </a:bodyPr>
          <a:lstStyle/>
          <a:p>
            <a:pPr>
              <a:lnSpc>
                <a:spcPct val="150000"/>
              </a:lnSpc>
            </a:pPr>
            <a:r>
              <a:rPr lang="en-US" sz="3200" dirty="0"/>
              <a:t>Gap's AR Dressing Room app uses AR lets shoppers "try on clothes" before they step foot into a store.</a:t>
            </a:r>
          </a:p>
        </p:txBody>
      </p:sp>
      <p:sp>
        <p:nvSpPr>
          <p:cNvPr id="7" name="TextBox 6">
            <a:extLst>
              <a:ext uri="{FF2B5EF4-FFF2-40B4-BE49-F238E27FC236}">
                <a16:creationId xmlns:a16="http://schemas.microsoft.com/office/drawing/2014/main" id="{289DD65C-585E-4E82-A602-49AB2D38C540}"/>
              </a:ext>
            </a:extLst>
          </p:cNvPr>
          <p:cNvSpPr txBox="1"/>
          <p:nvPr/>
        </p:nvSpPr>
        <p:spPr>
          <a:xfrm>
            <a:off x="7938053" y="6304757"/>
            <a:ext cx="1757212" cy="307777"/>
          </a:xfrm>
          <a:prstGeom prst="rect">
            <a:avLst/>
          </a:prstGeom>
          <a:noFill/>
        </p:spPr>
        <p:txBody>
          <a:bodyPr wrap="none" rtlCol="0">
            <a:spAutoFit/>
          </a:bodyPr>
          <a:lstStyle/>
          <a:p>
            <a:r>
              <a:rPr lang="en-US" sz="1400" dirty="0"/>
              <a:t>Source: </a:t>
            </a:r>
            <a:r>
              <a:rPr lang="en-US" sz="1400" dirty="0" err="1"/>
              <a:t>Engadget</a:t>
            </a:r>
            <a:endParaRPr lang="en-US" sz="1400" dirty="0"/>
          </a:p>
        </p:txBody>
      </p:sp>
    </p:spTree>
    <p:extLst>
      <p:ext uri="{BB962C8B-B14F-4D97-AF65-F5344CB8AC3E}">
        <p14:creationId xmlns:p14="http://schemas.microsoft.com/office/powerpoint/2010/main" val="407896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503007" y="1674050"/>
            <a:ext cx="7474226" cy="2953309"/>
          </a:xfrm>
          <a:prstGeom prst="rect">
            <a:avLst/>
          </a:prstGeom>
        </p:spPr>
        <p:txBody>
          <a:bodyPr wrap="square">
            <a:spAutoFit/>
          </a:bodyPr>
          <a:lstStyle/>
          <a:p>
            <a:pPr>
              <a:lnSpc>
                <a:spcPct val="150000"/>
              </a:lnSpc>
            </a:pPr>
            <a:r>
              <a:rPr lang="en-US" sz="3200" dirty="0"/>
              <a:t>Worldwide revenues for the augmented reality and virtual reality (AR/VR) market are forecasted to reach $13.9 billion in 2017.</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4078361" cy="307777"/>
          </a:xfrm>
          <a:prstGeom prst="rect">
            <a:avLst/>
          </a:prstGeom>
          <a:noFill/>
        </p:spPr>
        <p:txBody>
          <a:bodyPr wrap="none" rtlCol="0">
            <a:spAutoFit/>
          </a:bodyPr>
          <a:lstStyle/>
          <a:p>
            <a:r>
              <a:rPr lang="en-US" sz="1400" dirty="0"/>
              <a:t>Source: International Data Corporation (</a:t>
            </a:r>
            <a:r>
              <a:rPr lang="en-US" sz="1400" u="sng" dirty="0">
                <a:hlinkClick r:id="rId2"/>
              </a:rPr>
              <a:t>IDC</a:t>
            </a:r>
            <a:r>
              <a:rPr lang="en-US" sz="1400" dirty="0"/>
              <a:t>)</a:t>
            </a:r>
          </a:p>
        </p:txBody>
      </p:sp>
    </p:spTree>
    <p:extLst>
      <p:ext uri="{BB962C8B-B14F-4D97-AF65-F5344CB8AC3E}">
        <p14:creationId xmlns:p14="http://schemas.microsoft.com/office/powerpoint/2010/main" val="419995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503007" y="844350"/>
            <a:ext cx="7474226" cy="5169300"/>
          </a:xfrm>
          <a:prstGeom prst="rect">
            <a:avLst/>
          </a:prstGeom>
        </p:spPr>
        <p:txBody>
          <a:bodyPr wrap="square">
            <a:spAutoFit/>
          </a:bodyPr>
          <a:lstStyle/>
          <a:p>
            <a:pPr>
              <a:lnSpc>
                <a:spcPct val="150000"/>
              </a:lnSpc>
            </a:pPr>
            <a:r>
              <a:rPr lang="en-US" sz="3200" dirty="0"/>
              <a:t>AR/VR spending is expected to accelerate over the next several years, achieving a compound annual growth rate (CAGR) of 198.0% over the 2015-2020 forecast period and totaling $143.3 billion in 2020. </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4078361" cy="307777"/>
          </a:xfrm>
          <a:prstGeom prst="rect">
            <a:avLst/>
          </a:prstGeom>
          <a:noFill/>
        </p:spPr>
        <p:txBody>
          <a:bodyPr wrap="none" rtlCol="0">
            <a:spAutoFit/>
          </a:bodyPr>
          <a:lstStyle/>
          <a:p>
            <a:r>
              <a:rPr lang="en-US" sz="1400" dirty="0"/>
              <a:t>Source: International Data Corporation (</a:t>
            </a:r>
            <a:r>
              <a:rPr lang="en-US" sz="1400" u="sng" dirty="0">
                <a:hlinkClick r:id="rId2"/>
              </a:rPr>
              <a:t>IDC</a:t>
            </a:r>
            <a:r>
              <a:rPr lang="en-US" sz="1400" dirty="0"/>
              <a:t>)</a:t>
            </a:r>
          </a:p>
        </p:txBody>
      </p:sp>
    </p:spTree>
    <p:extLst>
      <p:ext uri="{BB962C8B-B14F-4D97-AF65-F5344CB8AC3E}">
        <p14:creationId xmlns:p14="http://schemas.microsoft.com/office/powerpoint/2010/main" val="1756946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25234" y="1236729"/>
            <a:ext cx="7474226" cy="4141968"/>
          </a:xfrm>
          <a:prstGeom prst="rect">
            <a:avLst/>
          </a:prstGeom>
        </p:spPr>
        <p:txBody>
          <a:bodyPr wrap="square">
            <a:spAutoFit/>
          </a:bodyPr>
          <a:lstStyle/>
          <a:p>
            <a:pPr>
              <a:lnSpc>
                <a:spcPct val="150000"/>
              </a:lnSpc>
            </a:pPr>
            <a:r>
              <a:rPr lang="en-US" sz="3600" dirty="0"/>
              <a:t>2.5 million virtual and augmented reality devices are expected to be sold this year, rising to over 24 million device sales in 2018.</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1861407" cy="307777"/>
          </a:xfrm>
          <a:prstGeom prst="rect">
            <a:avLst/>
          </a:prstGeom>
          <a:noFill/>
        </p:spPr>
        <p:txBody>
          <a:bodyPr wrap="none" rtlCol="0">
            <a:spAutoFit/>
          </a:bodyPr>
          <a:lstStyle/>
          <a:p>
            <a:r>
              <a:rPr lang="en-US" sz="1400" dirty="0"/>
              <a:t>Source: CCS Insight</a:t>
            </a:r>
          </a:p>
        </p:txBody>
      </p:sp>
    </p:spTree>
    <p:extLst>
      <p:ext uri="{BB962C8B-B14F-4D97-AF65-F5344CB8AC3E}">
        <p14:creationId xmlns:p14="http://schemas.microsoft.com/office/powerpoint/2010/main" val="318533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98643" y="1997839"/>
            <a:ext cx="7580244" cy="2862322"/>
          </a:xfrm>
          <a:prstGeom prst="rect">
            <a:avLst/>
          </a:prstGeom>
        </p:spPr>
        <p:txBody>
          <a:bodyPr wrap="square">
            <a:spAutoFit/>
          </a:bodyPr>
          <a:lstStyle/>
          <a:p>
            <a:pPr>
              <a:lnSpc>
                <a:spcPct val="150000"/>
              </a:lnSpc>
            </a:pPr>
            <a:r>
              <a:rPr lang="en-US" sz="4000" dirty="0"/>
              <a:t>Over 2.5 million people now subscribe to the YouTube 360˚ channel.</a:t>
            </a:r>
            <a:endParaRPr lang="en-US" sz="3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1643399" cy="307777"/>
          </a:xfrm>
          <a:prstGeom prst="rect">
            <a:avLst/>
          </a:prstGeom>
          <a:noFill/>
        </p:spPr>
        <p:txBody>
          <a:bodyPr wrap="none" rtlCol="0">
            <a:spAutoFit/>
          </a:bodyPr>
          <a:lstStyle/>
          <a:p>
            <a:r>
              <a:rPr lang="en-US" sz="1400" dirty="0"/>
              <a:t>Source: YouTube</a:t>
            </a:r>
          </a:p>
        </p:txBody>
      </p:sp>
    </p:spTree>
    <p:extLst>
      <p:ext uri="{BB962C8B-B14F-4D97-AF65-F5344CB8AC3E}">
        <p14:creationId xmlns:p14="http://schemas.microsoft.com/office/powerpoint/2010/main" val="165823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293124" y="1198699"/>
            <a:ext cx="7712765" cy="4247317"/>
          </a:xfrm>
          <a:prstGeom prst="rect">
            <a:avLst/>
          </a:prstGeom>
        </p:spPr>
        <p:txBody>
          <a:bodyPr wrap="square">
            <a:spAutoFit/>
          </a:bodyPr>
          <a:lstStyle/>
          <a:p>
            <a:pPr>
              <a:lnSpc>
                <a:spcPct val="150000"/>
              </a:lnSpc>
            </a:pPr>
            <a:r>
              <a:rPr lang="en-US" sz="3600" dirty="0"/>
              <a:t>PlayStation VR has sold more than 1 million units.</a:t>
            </a:r>
          </a:p>
          <a:p>
            <a:pPr>
              <a:lnSpc>
                <a:spcPct val="150000"/>
              </a:lnSpc>
            </a:pPr>
            <a:endParaRPr lang="en-US" sz="3600" dirty="0"/>
          </a:p>
          <a:p>
            <a:pPr>
              <a:lnSpc>
                <a:spcPct val="150000"/>
              </a:lnSpc>
            </a:pPr>
            <a:r>
              <a:rPr lang="en-US" sz="3600" dirty="0"/>
              <a:t>PSVR owners have purchased 5.25 million VR games to date.</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3552576" cy="307777"/>
          </a:xfrm>
          <a:prstGeom prst="rect">
            <a:avLst/>
          </a:prstGeom>
          <a:noFill/>
        </p:spPr>
        <p:txBody>
          <a:bodyPr wrap="none" rtlCol="0">
            <a:spAutoFit/>
          </a:bodyPr>
          <a:lstStyle/>
          <a:p>
            <a:r>
              <a:rPr lang="en-US" sz="1400" dirty="0"/>
              <a:t>Source: Sony Interactive Entertainment</a:t>
            </a:r>
          </a:p>
        </p:txBody>
      </p:sp>
    </p:spTree>
    <p:extLst>
      <p:ext uri="{BB962C8B-B14F-4D97-AF65-F5344CB8AC3E}">
        <p14:creationId xmlns:p14="http://schemas.microsoft.com/office/powerpoint/2010/main" val="4116754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379736" y="1166843"/>
            <a:ext cx="7474226" cy="4524315"/>
          </a:xfrm>
          <a:prstGeom prst="rect">
            <a:avLst/>
          </a:prstGeom>
        </p:spPr>
        <p:txBody>
          <a:bodyPr wrap="square">
            <a:spAutoFit/>
          </a:bodyPr>
          <a:lstStyle/>
          <a:p>
            <a:pPr>
              <a:lnSpc>
                <a:spcPct val="150000"/>
              </a:lnSpc>
            </a:pPr>
            <a:r>
              <a:rPr lang="en-US" sz="3200" dirty="0"/>
              <a:t>AR/VR Dealmakers invested over $800 million dollars in Q2 2017.</a:t>
            </a:r>
          </a:p>
          <a:p>
            <a:pPr>
              <a:lnSpc>
                <a:spcPct val="150000"/>
              </a:lnSpc>
            </a:pPr>
            <a:endParaRPr lang="en-US" sz="3200" dirty="0"/>
          </a:p>
          <a:p>
            <a:pPr>
              <a:lnSpc>
                <a:spcPct val="150000"/>
              </a:lnSpc>
            </a:pPr>
            <a:r>
              <a:rPr lang="en-US" sz="3200" dirty="0"/>
              <a:t>This rounded out over $2 billion invested across 27 AR/VR sectors in the last 12 months.</a:t>
            </a:r>
            <a:endParaRPr lang="en-US" sz="1200" dirty="0"/>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1915909" cy="307777"/>
          </a:xfrm>
          <a:prstGeom prst="rect">
            <a:avLst/>
          </a:prstGeom>
          <a:noFill/>
        </p:spPr>
        <p:txBody>
          <a:bodyPr wrap="none" rtlCol="0">
            <a:spAutoFit/>
          </a:bodyPr>
          <a:lstStyle/>
          <a:p>
            <a:r>
              <a:rPr lang="en-US" sz="1400" dirty="0"/>
              <a:t>Source: Digi-Capital</a:t>
            </a:r>
          </a:p>
        </p:txBody>
      </p:sp>
    </p:spTree>
    <p:extLst>
      <p:ext uri="{BB962C8B-B14F-4D97-AF65-F5344CB8AC3E}">
        <p14:creationId xmlns:p14="http://schemas.microsoft.com/office/powerpoint/2010/main" val="225154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D8EE503-7A14-4F80-BAE6-09D915A6A538}"/>
              </a:ext>
            </a:extLst>
          </p:cNvPr>
          <p:cNvSpPr/>
          <p:nvPr/>
        </p:nvSpPr>
        <p:spPr>
          <a:xfrm>
            <a:off x="2292627" y="2215518"/>
            <a:ext cx="8110330" cy="2479974"/>
          </a:xfrm>
          <a:prstGeom prst="rect">
            <a:avLst/>
          </a:prstGeom>
        </p:spPr>
        <p:txBody>
          <a:bodyPr wrap="square">
            <a:spAutoFit/>
          </a:bodyPr>
          <a:lstStyle/>
          <a:p>
            <a:pPr>
              <a:lnSpc>
                <a:spcPct val="150000"/>
              </a:lnSpc>
            </a:pPr>
            <a:r>
              <a:rPr lang="en-US" sz="3600" dirty="0"/>
              <a:t>Mobile AR could become the primary driver of a $108 billion VR/AR market by 2021.</a:t>
            </a:r>
          </a:p>
        </p:txBody>
      </p:sp>
      <p:sp>
        <p:nvSpPr>
          <p:cNvPr id="2" name="TextBox 1">
            <a:extLst>
              <a:ext uri="{FF2B5EF4-FFF2-40B4-BE49-F238E27FC236}">
                <a16:creationId xmlns:a16="http://schemas.microsoft.com/office/drawing/2014/main" id="{657663D2-A214-4192-A2AD-F46F1CEEAD05}"/>
              </a:ext>
            </a:extLst>
          </p:cNvPr>
          <p:cNvSpPr txBox="1"/>
          <p:nvPr/>
        </p:nvSpPr>
        <p:spPr>
          <a:xfrm>
            <a:off x="7938053" y="6304757"/>
            <a:ext cx="1915909" cy="307777"/>
          </a:xfrm>
          <a:prstGeom prst="rect">
            <a:avLst/>
          </a:prstGeom>
          <a:noFill/>
        </p:spPr>
        <p:txBody>
          <a:bodyPr wrap="none" rtlCol="0">
            <a:spAutoFit/>
          </a:bodyPr>
          <a:lstStyle/>
          <a:p>
            <a:r>
              <a:rPr lang="en-US" sz="1400" dirty="0"/>
              <a:t>Source: Digi-Capital</a:t>
            </a:r>
          </a:p>
        </p:txBody>
      </p:sp>
    </p:spTree>
    <p:extLst>
      <p:ext uri="{BB962C8B-B14F-4D97-AF65-F5344CB8AC3E}">
        <p14:creationId xmlns:p14="http://schemas.microsoft.com/office/powerpoint/2010/main" val="414095285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313</TotalTime>
  <Words>718</Words>
  <Application>Microsoft Office PowerPoint</Application>
  <PresentationFormat>Widescreen</PresentationFormat>
  <Paragraphs>60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Aurora Miller</dc:creator>
  <cp:lastModifiedBy>Aurora Miller</cp:lastModifiedBy>
  <cp:revision>14</cp:revision>
  <dcterms:created xsi:type="dcterms:W3CDTF">2017-08-15T18:35:08Z</dcterms:created>
  <dcterms:modified xsi:type="dcterms:W3CDTF">2018-05-30T04:46:59Z</dcterms:modified>
</cp:coreProperties>
</file>